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74" r:id="rId5"/>
    <p:sldId id="260" r:id="rId6"/>
    <p:sldId id="270" r:id="rId7"/>
    <p:sldId id="275" r:id="rId8"/>
    <p:sldId id="276" r:id="rId9"/>
    <p:sldId id="264" r:id="rId10"/>
    <p:sldId id="265" r:id="rId11"/>
    <p:sldId id="282" r:id="rId12"/>
    <p:sldId id="277" r:id="rId13"/>
    <p:sldId id="271" r:id="rId14"/>
    <p:sldId id="268" r:id="rId15"/>
    <p:sldId id="269" r:id="rId16"/>
    <p:sldId id="281" r:id="rId17"/>
    <p:sldId id="266" r:id="rId18"/>
    <p:sldId id="284" r:id="rId19"/>
    <p:sldId id="285" r:id="rId20"/>
    <p:sldId id="283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DE5"/>
    <a:srgbClr val="C7D8E1"/>
    <a:srgbClr val="000000"/>
    <a:srgbClr val="78AAD6"/>
    <a:srgbClr val="D6D6D6"/>
    <a:srgbClr val="8E8E91"/>
    <a:srgbClr val="9999BB"/>
    <a:srgbClr val="D6E5F4"/>
    <a:srgbClr val="90BDD1"/>
    <a:srgbClr val="CCE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5"/>
    <p:restoredTop sz="69066"/>
  </p:normalViewPr>
  <p:slideViewPr>
    <p:cSldViewPr snapToGrid="0" snapToObjects="1">
      <p:cViewPr varScale="1">
        <p:scale>
          <a:sx n="73" d="100"/>
          <a:sy n="73" d="100"/>
        </p:scale>
        <p:origin x="2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8F45C2A3-EA33-0E40-A0E9-D04F96847FBE}" type="datetimeFigureOut">
              <a:rPr lang="en-US" smtClean="0"/>
              <a:pPr/>
              <a:t>5/6/22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0132D526-AED5-3048-9B1D-1AC01CA3A8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7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Cultural Nosie: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Any ground motion recorded on a geophone that is related to human activity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Cultural noise is an issue, specifically in urban environments with lots of human activity (I understand the irony of giving this presentation when cultural noise has never been lower)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Cultural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lnoise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loowere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the signal to noise ratio and lowers the detection threshold for naturally occurring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microseismic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, local and region seismic events.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Cultural noise is problematic because its difficult to filter.</a:t>
            </a:r>
          </a:p>
          <a:p>
            <a:pPr lvl="1"/>
            <a:r>
              <a:rPr lang="en-US" sz="1800" dirty="0">
                <a:effectLst/>
              </a:rPr>
              <a:t>Much of the noise occupies the same frequency bands of naturally occurring signals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Ongoing topic of research, specifically how to identify and characterize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nosie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so it may be removed from the records.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75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DEC Training: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DEC Produces reconstruction and labels of class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assignement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for each spectrogram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During training: DEC model uses a weighted sum of the:</a:t>
            </a:r>
          </a:p>
          <a:p>
            <a:pPr lvl="1"/>
            <a:r>
              <a:rPr lang="en-US" sz="1800" dirty="0">
                <a:effectLst/>
              </a:rPr>
              <a:t> clustering loss produced by clustering layer and </a:t>
            </a:r>
          </a:p>
          <a:p>
            <a:pPr lvl="1"/>
            <a:r>
              <a:rPr lang="en-US" sz="1800" dirty="0">
                <a:effectLst/>
              </a:rPr>
              <a:t>reconstruction loss produced by decoder T</a:t>
            </a:r>
          </a:p>
          <a:p>
            <a:pPr lvl="2"/>
            <a:r>
              <a:rPr lang="en-US" sz="1800" dirty="0">
                <a:effectLst/>
              </a:rPr>
              <a:t>This reconstruction loss is the same MSE between input and reconstruction as CAE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</a:t>
            </a:r>
            <a:r>
              <a:rPr lang="en-US" dirty="0" err="1"/>
              <a:t>acutal</a:t>
            </a:r>
            <a:r>
              <a:rPr lang="en-US" dirty="0"/>
              <a:t> algorithm? Initializations??</a:t>
            </a:r>
          </a:p>
          <a:p>
            <a:r>
              <a:rPr lang="en-US" dirty="0"/>
              <a:t>Include </a:t>
            </a:r>
            <a:r>
              <a:rPr lang="en-US" dirty="0" err="1"/>
              <a:t>Distributuions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42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DEC Arch Mod Slide: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As previously mentioned the DEC model uses CAE architecture as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backbrone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. The encoder and the decoder are exactly the same as the CAE arch, but we are going to add in a clustering layer after the encoder that will operate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paralallel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to the decoder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purpose of clustering layer:  </a:t>
            </a:r>
          </a:p>
          <a:p>
            <a:pPr lvl="1"/>
            <a:r>
              <a:rPr lang="en-US" sz="1800" dirty="0">
                <a:effectLst/>
              </a:rPr>
              <a:t>maximize the </a:t>
            </a:r>
            <a:r>
              <a:rPr lang="en-US" sz="1800" dirty="0" err="1">
                <a:effectLst/>
              </a:rPr>
              <a:t>seperability</a:t>
            </a:r>
            <a:r>
              <a:rPr lang="en-US" sz="1800" dirty="0">
                <a:effectLst/>
              </a:rPr>
              <a:t> between clusters and increases the density of data assigned to each cluster.</a:t>
            </a:r>
          </a:p>
          <a:p>
            <a:pPr lvl="1"/>
            <a:r>
              <a:rPr lang="en-US" sz="1800" dirty="0">
                <a:effectLst/>
              </a:rPr>
              <a:t>This is done by updating both the encoder weights as well as the cluster centroid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06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Clustering Layer Slide: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When the clustering layer receives the latent space data, 2 probability distributions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Soft assignment probability is the probability that a latent sample X will be assigned to a cluster centered around  Mu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 soft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assignmenst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are used to calc a target distribution which is the optimal situation in which all samples assigned to a cluster are high confidence samples.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Distribution is based on students t-distribution. Ideally the target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distribtution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would be a delta function at  the cluster centroid, but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studys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have show that a 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dostrbution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is more robust.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 clustering layer uses the difference between these two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distribtuions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, measured by KL divergence, as a loss function.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During training the clustering layer updates the encoder weights and cluster centroid locations in a way that the kl divergence is minimized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In doing so, centroids are pushed further away from one another, and the features in the latent space are updated so that samples are more densely distributed around centroid.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5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DEC Training: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DEC Produces reconstruction and labels of class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assignement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for each spectrogram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During training: DEC model uses a weighted sum of the:</a:t>
            </a:r>
          </a:p>
          <a:p>
            <a:pPr lvl="1"/>
            <a:r>
              <a:rPr lang="en-US" sz="1800" dirty="0">
                <a:effectLst/>
              </a:rPr>
              <a:t> clustering loss produced by clustering layer and </a:t>
            </a:r>
          </a:p>
          <a:p>
            <a:pPr lvl="1"/>
            <a:r>
              <a:rPr lang="en-US" sz="1800" dirty="0">
                <a:effectLst/>
              </a:rPr>
              <a:t>reconstruction loss produced by decoder T</a:t>
            </a:r>
          </a:p>
          <a:p>
            <a:pPr lvl="2"/>
            <a:r>
              <a:rPr lang="en-US" sz="1800" dirty="0">
                <a:effectLst/>
              </a:rPr>
              <a:t>This reconstruction loss is the same MSE between input and reconstruction as CAE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4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DEC Training 2: TOTAL LOSS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 lambda term: applied to clustering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losss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1"/>
            <a:r>
              <a:rPr lang="en-US" sz="1800" dirty="0">
                <a:effectLst/>
              </a:rPr>
              <a:t>Limits influence of clustering loss over DEC model training</a:t>
            </a:r>
          </a:p>
          <a:p>
            <a:pPr lvl="1"/>
            <a:r>
              <a:rPr lang="en-US" sz="1800" dirty="0">
                <a:effectLst/>
              </a:rPr>
              <a:t>If we allow the clustering loss too much influence over model training</a:t>
            </a:r>
          </a:p>
          <a:p>
            <a:pPr lvl="2"/>
            <a:r>
              <a:rPr lang="en-US" sz="1800" dirty="0">
                <a:effectLst/>
              </a:rPr>
              <a:t>Often get trivial solution where the latent space is distorted</a:t>
            </a:r>
          </a:p>
          <a:p>
            <a:pPr lvl="2"/>
            <a:r>
              <a:rPr lang="en-US" sz="1800" dirty="0">
                <a:effectLst/>
              </a:rPr>
              <a:t>All latent samples are assigned to a single cluster and all other centroids are pushed far way that cluster,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 reconstruction loss is back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propogated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through array and identifies encoder decoder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wiehgts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needing to be updated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Clustering loss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backprogoated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to identify encoder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wiehgts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and cluster centroids needing to be updated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DEC trains by updating the model parameters to decrease the TOTAL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losss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function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Iteratively update encoder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wiehgts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, decoder, weight, and recalculated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propabilities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in the clustering layer 1x/epoch over a total of 50 epochs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DEC trains by updating the model parameters to decrease the TOTAL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losss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function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79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DEC Performance Slide: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Once the DEC model has been trained we apply the model to the unseen test data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Remember that the test data is generated from March 6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between 11:00 and 11;!0 UTC during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vibroseismic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activity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3 methods:</a:t>
            </a:r>
          </a:p>
          <a:p>
            <a:pPr lvl="1"/>
            <a:r>
              <a:rPr lang="en-US" sz="1800" dirty="0">
                <a:effectLst/>
              </a:rPr>
              <a:t>Visual </a:t>
            </a:r>
            <a:r>
              <a:rPr lang="en-US" sz="1800" dirty="0" err="1">
                <a:effectLst/>
              </a:rPr>
              <a:t>inspectrion</a:t>
            </a:r>
            <a:r>
              <a:rPr lang="en-US" sz="1800" dirty="0">
                <a:effectLst/>
              </a:rPr>
              <a:t> of the spectrograms assigned to each cluster at specific time instances</a:t>
            </a:r>
          </a:p>
          <a:p>
            <a:pPr lvl="1"/>
            <a:r>
              <a:rPr lang="en-US" sz="1800" dirty="0">
                <a:effectLst/>
              </a:rPr>
              <a:t>The </a:t>
            </a:r>
            <a:r>
              <a:rPr lang="en-US" sz="1800" dirty="0" err="1">
                <a:effectLst/>
              </a:rPr>
              <a:t>timelapse</a:t>
            </a:r>
            <a:r>
              <a:rPr lang="en-US" sz="1800" dirty="0">
                <a:effectLst/>
              </a:rPr>
              <a:t> video that we saw earlier</a:t>
            </a:r>
          </a:p>
          <a:p>
            <a:pPr lvl="1"/>
            <a:r>
              <a:rPr lang="en-US" sz="1800" dirty="0">
                <a:effectLst/>
              </a:rPr>
              <a:t>T-SNE data </a:t>
            </a:r>
            <a:r>
              <a:rPr lang="en-US" sz="1800" dirty="0" err="1">
                <a:effectLst/>
              </a:rPr>
              <a:t>dsitributions</a:t>
            </a:r>
            <a:endParaRPr lang="en-US" sz="1800" dirty="0">
              <a:effectLst/>
            </a:endParaRPr>
          </a:p>
          <a:p>
            <a:pPr lvl="2"/>
            <a:r>
              <a:rPr lang="en-US" sz="1800" dirty="0">
                <a:effectLst/>
              </a:rPr>
              <a:t>Seen several times, but were going to spend a little more time discussing the data distributions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61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Visual Inspection Slide: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simplest way of estimating how well our model performs is to look at specific time instances of the test data and look at the spectrograms in each cluster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Here we show 5 examples from each cluster at 11:00:24 seconds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Label zero: most similar signals: </a:t>
            </a:r>
          </a:p>
          <a:p>
            <a:pPr lvl="1"/>
            <a:r>
              <a:rPr lang="en-US" sz="1800" dirty="0">
                <a:effectLst/>
              </a:rPr>
              <a:t>similar pumpjacks </a:t>
            </a:r>
          </a:p>
          <a:p>
            <a:pPr lvl="1"/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freqquncy</a:t>
            </a:r>
            <a:r>
              <a:rPr lang="en-US" sz="1800" dirty="0">
                <a:effectLst/>
              </a:rPr>
              <a:t> modulated and </a:t>
            </a:r>
            <a:r>
              <a:rPr lang="en-US" sz="1800" dirty="0" err="1">
                <a:effectLst/>
              </a:rPr>
              <a:t>oscilates</a:t>
            </a:r>
            <a:r>
              <a:rPr lang="en-US" sz="1800" dirty="0">
                <a:effectLst/>
              </a:rPr>
              <a:t> between 25-40 Hz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label 1 Maybe: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vibroseismic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sweep </a:t>
            </a:r>
          </a:p>
          <a:p>
            <a:pPr lvl="1"/>
            <a:r>
              <a:rPr lang="en-US" sz="1800" dirty="0">
                <a:effectLst/>
              </a:rPr>
              <a:t>linear frequency </a:t>
            </a:r>
            <a:r>
              <a:rPr lang="en-US" sz="1800" dirty="0" err="1">
                <a:effectLst/>
              </a:rPr>
              <a:t>modulared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singal</a:t>
            </a:r>
            <a:r>
              <a:rPr lang="en-US" sz="1800" dirty="0">
                <a:effectLst/>
              </a:rPr>
              <a:t> ~20hz -30hz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Label 2 : energy at 5-20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hz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with a </a:t>
            </a:r>
          </a:p>
          <a:p>
            <a:pPr lvl="1"/>
            <a:r>
              <a:rPr lang="en-US" sz="1800" dirty="0">
                <a:effectLst/>
              </a:rPr>
              <a:t>faint hum-like at 60Hz </a:t>
            </a:r>
          </a:p>
          <a:p>
            <a:pPr lvl="1"/>
            <a:r>
              <a:rPr lang="en-US" sz="1800" dirty="0">
                <a:effectLst/>
              </a:rPr>
              <a:t>like </a:t>
            </a:r>
            <a:r>
              <a:rPr lang="en-US" sz="1800" dirty="0" err="1">
                <a:effectLst/>
              </a:rPr>
              <a:t>lyfrom</a:t>
            </a:r>
            <a:r>
              <a:rPr lang="en-US" sz="1800" dirty="0">
                <a:effectLst/>
              </a:rPr>
              <a:t> electrical lines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Label 3: </a:t>
            </a:r>
          </a:p>
          <a:p>
            <a:pPr lvl="1"/>
            <a:r>
              <a:rPr lang="en-US" sz="1800" dirty="0">
                <a:effectLst/>
              </a:rPr>
              <a:t>energy again around 5-20 </a:t>
            </a:r>
            <a:r>
              <a:rPr lang="en-US" sz="1800" dirty="0" err="1">
                <a:effectLst/>
              </a:rPr>
              <a:t>hz</a:t>
            </a:r>
            <a:r>
              <a:rPr lang="en-US" sz="1800" dirty="0">
                <a:effectLst/>
              </a:rPr>
              <a:t> </a:t>
            </a:r>
          </a:p>
          <a:p>
            <a:pPr lvl="1"/>
            <a:r>
              <a:rPr lang="en-US" sz="1800" dirty="0">
                <a:effectLst/>
              </a:rPr>
              <a:t>misclassified as it appears to be a </a:t>
            </a:r>
            <a:r>
              <a:rPr lang="en-US" sz="1800" dirty="0" err="1">
                <a:effectLst/>
              </a:rPr>
              <a:t>virbosiesmic</a:t>
            </a:r>
            <a:r>
              <a:rPr lang="en-US" sz="1800" dirty="0">
                <a:effectLst/>
              </a:rPr>
              <a:t> sweep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Label 4 is similar to label 3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57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TImelapse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We will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revist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timelapse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video to show you the full 10 minutes of test data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Again this is a key method in identifying areas with local energy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Seeing how the labels change through time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label classification for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vibroseismic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signals change </a:t>
            </a:r>
          </a:p>
          <a:p>
            <a:pPr lvl="1"/>
            <a:r>
              <a:rPr lang="en-US" sz="1800" dirty="0" err="1">
                <a:effectLst/>
              </a:rPr>
              <a:t>lFM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singal</a:t>
            </a:r>
            <a:r>
              <a:rPr lang="en-US" sz="1800" dirty="0">
                <a:effectLst/>
              </a:rPr>
              <a:t> spans </a:t>
            </a:r>
            <a:r>
              <a:rPr lang="en-US" sz="1800" dirty="0" err="1">
                <a:effectLst/>
              </a:rPr>
              <a:t>differente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freqs</a:t>
            </a:r>
            <a:endParaRPr lang="en-US" sz="1800" dirty="0">
              <a:effectLst/>
            </a:endParaRPr>
          </a:p>
          <a:p>
            <a:pPr lvl="0"/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Vibrseis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signal last about 40 seconds </a:t>
            </a:r>
          </a:p>
          <a:p>
            <a:pPr lvl="1"/>
            <a:r>
              <a:rPr lang="en-US" sz="1800" dirty="0">
                <a:effectLst/>
              </a:rPr>
              <a:t>Increases frequency between 10-80 Hz</a:t>
            </a:r>
          </a:p>
          <a:p>
            <a:pPr lvl="1"/>
            <a:r>
              <a:rPr lang="en-US" sz="1800" dirty="0">
                <a:effectLst/>
              </a:rPr>
              <a:t>Label changes in predictive manner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 black group of stations:</a:t>
            </a:r>
          </a:p>
          <a:p>
            <a:pPr lvl="1"/>
            <a:r>
              <a:rPr lang="en-US" sz="1800" dirty="0">
                <a:effectLst/>
              </a:rPr>
              <a:t>O&amp;G territory</a:t>
            </a:r>
          </a:p>
          <a:p>
            <a:pPr lvl="1"/>
            <a:r>
              <a:rPr lang="en-US" sz="1800" dirty="0">
                <a:effectLst/>
              </a:rPr>
              <a:t>Constant through time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Red stations is the area of manufacturing/industry </a:t>
            </a:r>
          </a:p>
          <a:p>
            <a:pPr lvl="1"/>
            <a:r>
              <a:rPr lang="en-US" sz="1800" dirty="0">
                <a:effectLst/>
              </a:rPr>
              <a:t>Constant hum at several frequencies</a:t>
            </a:r>
          </a:p>
          <a:p>
            <a:pPr lvl="1"/>
            <a:r>
              <a:rPr lang="en-US" sz="1800" dirty="0">
                <a:effectLst/>
              </a:rPr>
              <a:t>Rotating machinery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74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t-SNE: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Last method of analyzing performance is through t-SNE plots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Non linear transform that maps data from high dimensions to 2 dimensions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Data visualization tool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can be helpful to understand the structure of the data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Often shows non-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reaistic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structures as a consequence transformation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Here we do not make any attempt at interpreting the spatial physics of the distribution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Mostly for comparison of DEC input and DEC output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Majority of samples in large blob – resembles gaussian normal dist.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Some smaller groups of data that may be clusters but assigned to several labels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kmeans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1"/>
            <a:r>
              <a:rPr lang="en-US" sz="1800" dirty="0">
                <a:effectLst/>
              </a:rPr>
              <a:t>(more on this in a moment)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After DEC</a:t>
            </a:r>
          </a:p>
          <a:p>
            <a:pPr lvl="1"/>
            <a:r>
              <a:rPr lang="en-US" sz="1800" dirty="0">
                <a:effectLst/>
              </a:rPr>
              <a:t>Clusters can be seen</a:t>
            </a:r>
          </a:p>
          <a:p>
            <a:pPr lvl="1"/>
            <a:r>
              <a:rPr lang="en-US" sz="1800" dirty="0">
                <a:effectLst/>
              </a:rPr>
              <a:t>Well separated</a:t>
            </a:r>
          </a:p>
          <a:p>
            <a:pPr lvl="1"/>
            <a:r>
              <a:rPr lang="en-US" sz="1800" dirty="0">
                <a:effectLst/>
              </a:rPr>
              <a:t>Higher density</a:t>
            </a:r>
          </a:p>
          <a:p>
            <a:pPr lvl="1"/>
            <a:r>
              <a:rPr lang="en-US" sz="1800" dirty="0">
                <a:effectLst/>
              </a:rPr>
              <a:t>Some outliers but most well assigned</a:t>
            </a:r>
          </a:p>
          <a:p>
            <a:pPr lvl="1"/>
            <a:r>
              <a:rPr lang="en-US" sz="1800" dirty="0">
                <a:effectLst/>
              </a:rPr>
              <a:t>DEC model has been effective at separating classes</a:t>
            </a:r>
          </a:p>
          <a:p>
            <a:pPr lvl="1"/>
            <a:r>
              <a:rPr lang="en-US" sz="1800" dirty="0">
                <a:effectLst/>
              </a:rPr>
              <a:t>Label 2 in the top is the worst cluster in its appearance</a:t>
            </a:r>
          </a:p>
          <a:p>
            <a:pPr lvl="1"/>
            <a:r>
              <a:rPr lang="en-US" sz="1800" dirty="0">
                <a:effectLst/>
              </a:rPr>
              <a:t>Has several separated groups with same label</a:t>
            </a:r>
          </a:p>
          <a:p>
            <a:pPr lvl="2"/>
            <a:r>
              <a:rPr lang="en-US" sz="1800" dirty="0">
                <a:effectLst/>
              </a:rPr>
              <a:t>May indicate that more clusters may exist in the data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This brings us to one issue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Kmeans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clustering – effect DEC</a:t>
            </a:r>
          </a:p>
          <a:p>
            <a:pPr lvl="0"/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Kmeans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algorithm makes two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assuptions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as it assigned samples to clusters</a:t>
            </a:r>
          </a:p>
          <a:p>
            <a:pPr lvl="1"/>
            <a:r>
              <a:rPr lang="en-US" sz="1800" dirty="0">
                <a:effectLst/>
              </a:rPr>
              <a:t>Clusters  have equal variance</a:t>
            </a:r>
          </a:p>
          <a:p>
            <a:pPr lvl="1"/>
            <a:r>
              <a:rPr lang="en-US" sz="1800" dirty="0">
                <a:effectLst/>
              </a:rPr>
              <a:t>Similar sizes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43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STUDY AREA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: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Our project focuses on the Long Beach array.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Deployed for 6 months in 2011</a:t>
            </a:r>
          </a:p>
          <a:p>
            <a:pPr lvl="0"/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Constist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of 5200 geophones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7x10 km grid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All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gephones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are vertical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ccomonent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ground velocity sensors</a:t>
            </a:r>
          </a:p>
          <a:p>
            <a:pPr lvl="0"/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Sampleing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rate of 500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– resampled to 250sps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LONG beach AREA: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Residential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iduststrial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area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½ million resident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Area of deployment contains major highway, airport, industrial operations and manufacturing plant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Also contains an actively producing oil field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Oil and Gas operations were the reason the array was deployed.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Part of an active source seismic survey that used vibrator trucks to generate signals that would allow for the subsurface to be imaged. Well talk about that more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0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GOAL: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With all these different sources of cultural noise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We aimed to generate machine learning model that would differentiate these types of noise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singals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into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seperable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classed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These classes represent the types of signals present in the data which we hoped to correlate with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phsycial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source that generated them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Since no exiting labels exist for types of cultural noise we need to use UNSUPERVISED machine learning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WE chose to work in the time-frequency domain using spectrograms as model inputs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Classify noise based on spectral amplitude features in spectrograms.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29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Data: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Need dataset of spectrograms to train the machine learning model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Data is given in hour-long records from 6.5 days of data for each station in array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To generate training dataset</a:t>
            </a:r>
          </a:p>
          <a:p>
            <a:pPr lvl="1"/>
            <a:r>
              <a:rPr lang="en-US" sz="1800" dirty="0">
                <a:effectLst/>
              </a:rPr>
              <a:t>Pull record from random day, </a:t>
            </a:r>
            <a:r>
              <a:rPr lang="en-US" sz="1800" dirty="0" err="1">
                <a:effectLst/>
              </a:rPr>
              <a:t>hr</a:t>
            </a:r>
            <a:r>
              <a:rPr lang="en-US" sz="1800" dirty="0">
                <a:effectLst/>
              </a:rPr>
              <a:t>, </a:t>
            </a:r>
            <a:r>
              <a:rPr lang="en-US" sz="1800" dirty="0" err="1">
                <a:effectLst/>
              </a:rPr>
              <a:t>stn</a:t>
            </a:r>
            <a:endParaRPr lang="en-US" sz="1800" dirty="0">
              <a:effectLst/>
            </a:endParaRPr>
          </a:p>
          <a:p>
            <a:pPr lvl="1"/>
            <a:r>
              <a:rPr lang="en-US" sz="1800" dirty="0">
                <a:effectLst/>
              </a:rPr>
              <a:t>Only use the first ten minutes from each record</a:t>
            </a:r>
          </a:p>
          <a:p>
            <a:pPr lvl="2"/>
            <a:r>
              <a:rPr lang="en-US" sz="1800" dirty="0">
                <a:effectLst/>
              </a:rPr>
              <a:t>Increases signal </a:t>
            </a:r>
            <a:r>
              <a:rPr lang="en-US" sz="1800" dirty="0" err="1">
                <a:effectLst/>
              </a:rPr>
              <a:t>civersity</a:t>
            </a:r>
            <a:r>
              <a:rPr lang="en-US" sz="1800" dirty="0">
                <a:effectLst/>
              </a:rPr>
              <a:t> and spatial coverage of training data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Window the 10 minutes into 4 second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with 3 s overlap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Normalize each between +_ 1</a:t>
            </a:r>
          </a:p>
          <a:p>
            <a:pPr lvl="0"/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Stft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hanning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– overlap</a:t>
            </a:r>
          </a:p>
          <a:p>
            <a:pPr lvl="0"/>
            <a:r>
              <a:rPr lang="en-US" sz="1200" b="1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 resulting spectrograms have 5,166 spectral amplitude features 126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freq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bins 41 time bins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1"/>
            <a:r>
              <a:rPr lang="en-US" sz="1800" b="1" dirty="0">
                <a:effectLst/>
              </a:rPr>
              <a:t>Frequency 1 – 126 an 4 seconds</a:t>
            </a:r>
            <a:endParaRPr lang="en-US" sz="1800" dirty="0">
              <a:effectLst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Repeat until training dataset has 2m samples</a:t>
            </a:r>
          </a:p>
          <a:p>
            <a:pPr lvl="0"/>
            <a:r>
              <a:rPr lang="en-US" sz="1200" b="1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We also generate a test dataset 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1"/>
            <a:r>
              <a:rPr lang="en-US" sz="1800" b="1" dirty="0">
                <a:effectLst/>
              </a:rPr>
              <a:t>Rather than randomly </a:t>
            </a:r>
            <a:r>
              <a:rPr lang="en-US" sz="1800" b="1" dirty="0" err="1">
                <a:effectLst/>
              </a:rPr>
              <a:t>slecting</a:t>
            </a:r>
            <a:r>
              <a:rPr lang="en-US" sz="1800" b="1" dirty="0">
                <a:effectLst/>
              </a:rPr>
              <a:t> days hors and </a:t>
            </a:r>
            <a:r>
              <a:rPr lang="en-US" sz="1800" b="1" dirty="0" err="1">
                <a:effectLst/>
              </a:rPr>
              <a:t>stns</a:t>
            </a:r>
            <a:endParaRPr lang="en-US" sz="1800" dirty="0">
              <a:effectLst/>
            </a:endParaRPr>
          </a:p>
          <a:p>
            <a:pPr lvl="1"/>
            <a:r>
              <a:rPr lang="en-US" sz="1800" b="1" dirty="0">
                <a:effectLst/>
              </a:rPr>
              <a:t>Use every station from a specific time period</a:t>
            </a:r>
            <a:endParaRPr lang="en-US" sz="1800" dirty="0">
              <a:effectLst/>
            </a:endParaRPr>
          </a:p>
          <a:p>
            <a:pPr lvl="1"/>
            <a:r>
              <a:rPr lang="en-US" sz="1800" b="1" dirty="0">
                <a:effectLst/>
              </a:rPr>
              <a:t>Here that time period is first ten min of hour starting at 11UTC on march 6</a:t>
            </a:r>
            <a:r>
              <a:rPr lang="en-US" sz="1800" b="1" baseline="30000" dirty="0">
                <a:effectLst/>
              </a:rPr>
              <a:t>th</a:t>
            </a:r>
            <a:r>
              <a:rPr lang="en-US" sz="1800" b="1" dirty="0">
                <a:effectLst/>
              </a:rPr>
              <a:t> 2011 \</a:t>
            </a:r>
            <a:endParaRPr lang="en-US" sz="1800" dirty="0">
              <a:effectLst/>
            </a:endParaRPr>
          </a:p>
          <a:p>
            <a:pPr lvl="1"/>
            <a:r>
              <a:rPr lang="en-US" sz="1800" b="1" dirty="0">
                <a:effectLst/>
              </a:rPr>
              <a:t>Chosen because there was a </a:t>
            </a:r>
            <a:r>
              <a:rPr lang="en-US" sz="1800" b="1" dirty="0" err="1">
                <a:effectLst/>
              </a:rPr>
              <a:t>vibroseismic</a:t>
            </a:r>
            <a:r>
              <a:rPr lang="en-US" sz="1800" b="1" dirty="0">
                <a:effectLst/>
              </a:rPr>
              <a:t> truck actively generating signals</a:t>
            </a:r>
            <a:endParaRPr lang="en-US" sz="1800" dirty="0">
              <a:effectLst/>
            </a:endParaRPr>
          </a:p>
          <a:p>
            <a:pPr lvl="2"/>
            <a:r>
              <a:rPr lang="en-US" sz="1800" b="1" dirty="0">
                <a:effectLst/>
              </a:rPr>
              <a:t>Signals are LFM </a:t>
            </a:r>
            <a:r>
              <a:rPr lang="en-US" sz="1800" b="1" dirty="0" err="1">
                <a:effectLst/>
              </a:rPr>
              <a:t>singal</a:t>
            </a:r>
            <a:r>
              <a:rPr lang="en-US" sz="1800" b="1" dirty="0">
                <a:effectLst/>
              </a:rPr>
              <a:t> that increases in frequency between 10-80hz over a 40 seconds interval</a:t>
            </a:r>
            <a:endParaRPr lang="en-US" sz="1800" dirty="0">
              <a:effectLst/>
            </a:endParaRPr>
          </a:p>
          <a:p>
            <a:pPr lvl="2"/>
            <a:r>
              <a:rPr lang="en-US" sz="1800" b="1" dirty="0">
                <a:effectLst/>
              </a:rPr>
              <a:t>Signal generated every 1 min during this time</a:t>
            </a:r>
            <a:endParaRPr lang="en-US" sz="1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7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Slide 6: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-Results : apply our machine learning model to the test data. 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model generates classifications of every spectrogram in the test data set and we keep track of the time and station where the signal was recorded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We generate a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timelapse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that shows how the label classification changes through time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1"/>
            <a:r>
              <a:rPr lang="en-US" sz="1800" dirty="0">
                <a:effectLst/>
              </a:rPr>
              <a:t>allows us to identify groups o stations where label classification is constant through time, reflecting local energy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-Here we show 3 examples of noise we were able to identify.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    -Start with the bottom: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red stations- area of industrial and manufacturing activity.</a:t>
            </a:r>
          </a:p>
          <a:p>
            <a:pPr lvl="1"/>
            <a:r>
              <a:rPr lang="en-US" sz="1800" dirty="0">
                <a:effectLst/>
              </a:rPr>
              <a:t>Strong hum at 2 Hz with overtones at 38 and 45 Hz</a:t>
            </a:r>
          </a:p>
          <a:p>
            <a:pPr lvl="1"/>
            <a:r>
              <a:rPr lang="en-US" sz="1800" dirty="0">
                <a:effectLst/>
              </a:rPr>
              <a:t>Based on the </a:t>
            </a:r>
            <a:r>
              <a:rPr lang="en-US" sz="1800" dirty="0" err="1">
                <a:effectLst/>
              </a:rPr>
              <a:t>sepectrograms</a:t>
            </a:r>
            <a:r>
              <a:rPr lang="en-US" sz="1800" dirty="0">
                <a:effectLst/>
              </a:rPr>
              <a:t>: rotating machines.</a:t>
            </a:r>
          </a:p>
          <a:p>
            <a:pPr lvl="1"/>
            <a:r>
              <a:rPr lang="en-US" sz="1800" dirty="0">
                <a:effectLst/>
              </a:rPr>
              <a:t> Possibly from a large metal fabrications machine shop in the area.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Black stations:</a:t>
            </a:r>
          </a:p>
          <a:p>
            <a:pPr lvl="1"/>
            <a:r>
              <a:rPr lang="en-US" sz="1800" dirty="0">
                <a:effectLst/>
              </a:rPr>
              <a:t> located in an area of oil and gas operations. </a:t>
            </a:r>
          </a:p>
          <a:p>
            <a:pPr lvl="1"/>
            <a:r>
              <a:rPr lang="en-US" sz="1800" dirty="0">
                <a:effectLst/>
              </a:rPr>
              <a:t>frequency modulated </a:t>
            </a:r>
            <a:r>
              <a:rPr lang="en-US" sz="1800" dirty="0" err="1">
                <a:effectLst/>
              </a:rPr>
              <a:t>singal</a:t>
            </a:r>
            <a:r>
              <a:rPr lang="en-US" sz="1800" dirty="0">
                <a:effectLst/>
              </a:rPr>
              <a:t> that oscillates between 28 and 38 </a:t>
            </a:r>
            <a:r>
              <a:rPr lang="en-US" sz="1800" dirty="0" err="1">
                <a:effectLst/>
              </a:rPr>
              <a:t>hz</a:t>
            </a:r>
            <a:r>
              <a:rPr lang="en-US" sz="1800" dirty="0">
                <a:effectLst/>
              </a:rPr>
              <a:t> with a period of 5 seconds. </a:t>
            </a:r>
          </a:p>
          <a:p>
            <a:pPr lvl="1"/>
            <a:r>
              <a:rPr lang="en-US" sz="1800" dirty="0">
                <a:effectLst/>
              </a:rPr>
              <a:t>related to pump jacks used in the oil and gas </a:t>
            </a:r>
            <a:r>
              <a:rPr lang="en-US" sz="1800" dirty="0" err="1">
                <a:effectLst/>
              </a:rPr>
              <a:t>extracton</a:t>
            </a:r>
            <a:r>
              <a:rPr lang="en-US" sz="1800" dirty="0">
                <a:effectLst/>
              </a:rPr>
              <a:t> process.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-Finally we get to the top spectrogram. I chose to talk about this one last cause it harder to explain. </a:t>
            </a:r>
          </a:p>
          <a:p>
            <a:pPr lvl="1"/>
            <a:r>
              <a:rPr lang="en-US" sz="1800" dirty="0">
                <a:effectLst/>
              </a:rPr>
              <a:t>-group of </a:t>
            </a:r>
            <a:r>
              <a:rPr lang="en-US" sz="1800" dirty="0" err="1">
                <a:effectLst/>
              </a:rPr>
              <a:t>vibroseismic</a:t>
            </a:r>
            <a:r>
              <a:rPr lang="en-US" sz="1800" dirty="0">
                <a:effectLst/>
              </a:rPr>
              <a:t> trucks part of source seismic survey. </a:t>
            </a:r>
          </a:p>
          <a:p>
            <a:pPr lvl="1"/>
            <a:r>
              <a:rPr lang="en-US" sz="1800" dirty="0">
                <a:effectLst/>
              </a:rPr>
              <a:t>The signal : linear frequency modulated chirp- for 40 seconds.</a:t>
            </a:r>
          </a:p>
          <a:p>
            <a:pPr lvl="1"/>
            <a:r>
              <a:rPr lang="en-US" sz="1800" dirty="0">
                <a:effectLst/>
              </a:rPr>
              <a:t>spectrogram shows first 10 seconds starting at ~11);04:50</a:t>
            </a:r>
          </a:p>
          <a:p>
            <a:pPr lvl="1"/>
            <a:r>
              <a:rPr lang="en-US" sz="1800" dirty="0">
                <a:effectLst/>
              </a:rPr>
              <a:t>Our model detects this signal, but classifies as different labels as the signal spans different frequency bins. </a:t>
            </a:r>
          </a:p>
          <a:p>
            <a:pPr lvl="1"/>
            <a:r>
              <a:rPr lang="en-US" sz="1800" dirty="0">
                <a:effectLst/>
              </a:rPr>
              <a:t>here at 11:04:54 the signal is assigned to class label 1.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9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Approach: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Now we’ll talk about the problem of classifying spectrograms of cultural noise.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No Labels – need to use unsupervised machine learning or in some cases “self supervised” machine learning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Cast problem as a clustering problem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 problem: dimensionality.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Spectrogram 5,166 spectral amplitude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fatures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. </a:t>
            </a:r>
          </a:p>
          <a:p>
            <a:pPr lvl="1"/>
            <a:r>
              <a:rPr lang="en-US" sz="1800" dirty="0">
                <a:effectLst/>
              </a:rPr>
              <a:t>In order perform clustering on a gray scale image of shape [126, 41,1] wed have to flatten the image to a 5,166 dimension vector.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8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Methods: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To mitigate the curse: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Feature extraction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dimenstion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reduction using CAE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CAE learns to extract most important features from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spects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Generates latent data  in lower dimensions that is a good representation of original input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These latent samples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wouold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be the data that is actually classified using a method called DEEP EMBEDDED CLUSTERING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Probabilistic approach to labeling data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Uses CAE as a backbone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Initialized using k-means clustering on the latent data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Improves cluster centroid locations and latent sample classifications.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27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CAE Slide: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Autoencoding: basic concept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Convolutional operation: local structure preservation for noisy data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Encoder/decoder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Our encoder: 4 conv layers, fc NN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each conv layer, filter applied, slides along image – dot product -&gt; feature extraction.</a:t>
            </a:r>
          </a:p>
          <a:p>
            <a:pPr lvl="1"/>
            <a:r>
              <a:rPr lang="en-US" sz="1800" dirty="0">
                <a:effectLst/>
              </a:rPr>
              <a:t>-stride of 2 to reduce dimensions by 75 %</a:t>
            </a:r>
          </a:p>
          <a:p>
            <a:pPr lvl="1"/>
            <a:r>
              <a:rPr lang="en-US" sz="1800" dirty="0">
                <a:effectLst/>
              </a:rPr>
              <a:t>-output of 4</a:t>
            </a:r>
            <a:r>
              <a:rPr lang="en-US" sz="1800" baseline="30000" dirty="0">
                <a:effectLst/>
              </a:rPr>
              <a:t>th</a:t>
            </a:r>
            <a:r>
              <a:rPr lang="en-US" sz="1800" dirty="0">
                <a:effectLst/>
              </a:rPr>
              <a:t> conv layer – 7,2,64 -&gt; FC maps to 14 </a:t>
            </a:r>
            <a:r>
              <a:rPr lang="en-US" sz="1800" dirty="0" err="1">
                <a:effectLst/>
              </a:rPr>
              <a:t>feaatuure</a:t>
            </a:r>
            <a:r>
              <a:rPr lang="en-US" sz="1800" dirty="0">
                <a:effectLst/>
              </a:rPr>
              <a:t> latent space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Decoder reverses operations and reconstructs and image w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sae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dimensions as the input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Note: the filters that are initially applied to the image have randomized weights</a:t>
            </a:r>
          </a:p>
          <a:p>
            <a:pPr lvl="1"/>
            <a:r>
              <a:rPr lang="en-US" sz="1800" dirty="0">
                <a:effectLst/>
              </a:rPr>
              <a:t>-these weights are the parameters we are gaping to train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To train we pass input in batches, calculate MSE== loss function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loss function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backpropogted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through the network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identify sources of loss I.E. filter weights in both the encoder decoder 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weights are updated in a way that lowers the MSE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as model trains and the loss function is minimized the encoder is learning to extract the features that best represent the input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spect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When we talk about well trained CAE we are talking about not only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reconst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. But also the features present in the latent space being best possible representation of in the input.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3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sng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DEC Arch Mod Slide:</a:t>
            </a:r>
            <a:endParaRPr lang="en-US" sz="1200" b="0" i="0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As previously mentioned the DEC model uses CAE architecture as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backbrone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. The encoder and the decoder are exactly the same as the CAE arch, but we are going to add in a clustering layer after the encoder that will operate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paralallel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to the decoder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purpose of clustering layer:  </a:t>
            </a:r>
          </a:p>
          <a:p>
            <a:pPr lvl="1"/>
            <a:r>
              <a:rPr lang="en-US" sz="1800" dirty="0">
                <a:effectLst/>
              </a:rPr>
              <a:t>maximize the </a:t>
            </a:r>
            <a:r>
              <a:rPr lang="en-US" sz="1800" dirty="0" err="1">
                <a:effectLst/>
              </a:rPr>
              <a:t>seperability</a:t>
            </a:r>
            <a:r>
              <a:rPr lang="en-US" sz="1800" dirty="0">
                <a:effectLst/>
              </a:rPr>
              <a:t> between clusters and increases the density of data assigned to each cluster.</a:t>
            </a:r>
          </a:p>
          <a:p>
            <a:pPr lvl="1"/>
            <a:r>
              <a:rPr lang="en-US" sz="1800" dirty="0">
                <a:effectLst/>
              </a:rPr>
              <a:t>This is done by updating both the encoder weights as well as the cluster centroid locations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D526-AED5-3048-9B1D-1AC01CA3A8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9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729A-1BB0-C945-91F8-345D5F3ED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13B4D-0F86-AF43-B679-0F8DD8C50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C2620-4241-374F-B777-F65EEBF73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F85-61E6-3449-B673-56AEA551D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0A12F-013F-0246-B441-D38EDF2CF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5BCF5-3AA7-3642-9B16-39F7A829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CA0D-8F06-BB4D-A97B-B7723E8F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6D8E-285D-7B43-A221-E148FD90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32972-EABA-7746-B6C7-074AA5B82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E5919-FF7C-CE4F-BF8C-C2D8BA79C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F85-61E6-3449-B673-56AEA551D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6287C-0978-C848-AD97-05E516EDB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C9702-C9C6-CF41-AF38-4AA865FA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CA0D-8F06-BB4D-A97B-B7723E8F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7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5518A5-1C28-2342-93DE-6D289DA40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36ACD-7F87-1744-8260-7C0A3CEDD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3CF64-CAB3-BE43-ACF9-F16507D1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F85-61E6-3449-B673-56AEA551D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DB820-E86D-B14B-8EA1-56AA9BCAB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707A7-9F53-2043-AC64-D672EC76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CA0D-8F06-BB4D-A97B-B7723E8F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A5F6-2494-B046-BE63-9BB467F2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DC8A-B7D1-784E-95FD-27C365D61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7CBB8-10F7-8243-9AD9-ECF07116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F85-61E6-3449-B673-56AEA551D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A4FC-4DAB-A943-B710-16CD0DE8A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C487D-46FC-8846-822A-1799890C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CA0D-8F06-BB4D-A97B-B7723E8F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2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CA22-CE13-AF40-9379-EAF3628C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16921-3E35-ED41-AAFA-1E093C8F1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AFB58-A065-DB47-A18C-60F744C8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F85-61E6-3449-B673-56AEA551D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6DE21-CFB1-E245-A2D7-598F2AAB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BDA94-C36E-E24C-BBD3-68175B2B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CA0D-8F06-BB4D-A97B-B7723E8F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1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C7D1-8637-CC41-93C6-4D983806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ACE2-6528-DD4F-9A23-ED72C0E49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032BD-F0DC-1849-B875-8E5C80DC2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FF37F-F2BA-EA49-B82B-E775CA4C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F85-61E6-3449-B673-56AEA551D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FC394-F12F-5D46-8BCE-8DACBC64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757C3-ACFA-6344-9A34-2E9361EF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CA0D-8F06-BB4D-A97B-B7723E8F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8B5C-21F5-FF48-A4B2-1AC832DE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FFC62-3C31-534B-9F3A-083C7CB5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9EC0D-3450-BD41-843F-23DC7E099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CA5F4-C9C5-244D-A367-6F2512BFB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4E3E2-BE92-614E-9B2D-CE851B1F1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06FBA0-1047-224C-9C5A-B8A0042A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F85-61E6-3449-B673-56AEA551D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01C68-4220-7448-A0C0-BAFE8CE8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C2BB6D-D8E5-F547-8E3A-01E93F36F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CA0D-8F06-BB4D-A97B-B7723E8F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17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7551-F880-8C43-AF49-F9B433D7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25937F-D2F0-7C44-98DA-C8C7AD4C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F85-61E6-3449-B673-56AEA551D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A206F-8FD9-F244-B74D-6302C182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F8B12-02E4-2449-B7A3-51EAEED4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CA0D-8F06-BB4D-A97B-B7723E8F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3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2283D-AE5F-CF41-A18C-40681E25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F85-61E6-3449-B673-56AEA551D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66E6B-AE30-E446-9140-71A11BD4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C4585-3723-6B42-8485-951CE370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CA0D-8F06-BB4D-A97B-B7723E8F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F23D-874A-CA49-A4D3-CD9B7293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DE077-149F-284D-836D-D07AD5573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0192E-3EF6-DC48-B71A-19A67F9BE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844DE-D73D-2945-956F-F99936DC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F85-61E6-3449-B673-56AEA551D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95370-AA92-B345-8C16-7C099489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38D5D-DA0F-C24E-AF79-169E9D26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CA0D-8F06-BB4D-A97B-B7723E8F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14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2052-C70B-E647-B267-609CF5A34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A6E2F6-8770-354A-9587-12E75DB5D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B2D3E-00D6-6344-9DEC-90440B411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E625A-B358-454D-A136-B0A90481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F85-61E6-3449-B673-56AEA551D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6CA5B-F3B4-2744-8D5F-1DBA61E8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FA781-5078-584F-8F77-B2DA2A85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CA0D-8F06-BB4D-A97B-B7723E8F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8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2968D-8DF9-544A-8AF8-ACCE15AF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F59A0-D0C8-9F4A-801D-602CFB120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313CE-ED08-674E-9526-90ECA04B7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B83F4F85-61E6-3449-B673-56AEA551D948}" type="datetimeFigureOut">
              <a:rPr lang="en-US" smtClean="0"/>
              <a:pPr/>
              <a:t>5/6/22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77904-94AB-8547-852E-AE8D2095E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FF056-A8CC-3040-A372-197D1AADC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EF9BCA0D-8F06-BB4D-A97B-B7723E8F53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9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6B2AE7-F5F8-3F43-B2D4-22B5C7390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120" y="2687959"/>
            <a:ext cx="6715540" cy="3822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727C9-9FE6-0848-8201-FB26435ED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238" y="0"/>
            <a:ext cx="9306838" cy="2373164"/>
          </a:xfrm>
        </p:spPr>
        <p:txBody>
          <a:bodyPr>
            <a:normAutofit fontScale="90000"/>
          </a:bodyPr>
          <a:lstStyle/>
          <a:p>
            <a:pPr algn="l" fontAlgn="base"/>
            <a:r>
              <a:rPr lang="en-US" b="1" u="sng" dirty="0"/>
              <a:t>Deep Clustering to Identify Sources of Urban Seismic Noise in Long Beach, California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7BE8E8-53FA-EC4F-8473-E9587F7F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8" y="2687959"/>
            <a:ext cx="4868449" cy="36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building, outdoor, sign&#10;&#10;Description automatically generated">
            <a:extLst>
              <a:ext uri="{FF2B5EF4-FFF2-40B4-BE49-F238E27FC236}">
                <a16:creationId xmlns:a16="http://schemas.microsoft.com/office/drawing/2014/main" id="{FA565D14-203B-6F4C-A634-E5F9C73B6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417" y="9648"/>
            <a:ext cx="1846975" cy="23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0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46540-3845-3548-811F-BF15544A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u="sng" dirty="0">
                <a:latin typeface="Helvetica" pitchFamily="2" charset="0"/>
              </a:rPr>
              <a:t>CAE Architecture: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E7D42-9919-1B43-8AA9-D50ECC7E22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52006" y="950011"/>
            <a:ext cx="9039994" cy="5126478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7A90CB5-F45B-7541-907A-02906BF5F963}"/>
              </a:ext>
            </a:extLst>
          </p:cNvPr>
          <p:cNvSpPr/>
          <p:nvPr/>
        </p:nvSpPr>
        <p:spPr>
          <a:xfrm>
            <a:off x="2824283" y="1685744"/>
            <a:ext cx="311285" cy="1410511"/>
          </a:xfrm>
          <a:prstGeom prst="leftBrace">
            <a:avLst>
              <a:gd name="adj1" fmla="val 8333"/>
              <a:gd name="adj2" fmla="val 1755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34152EC-323D-7D44-A30E-9C4BF781DE5F}"/>
              </a:ext>
            </a:extLst>
          </p:cNvPr>
          <p:cNvSpPr/>
          <p:nvPr/>
        </p:nvSpPr>
        <p:spPr>
          <a:xfrm>
            <a:off x="2824282" y="3197421"/>
            <a:ext cx="311285" cy="2380831"/>
          </a:xfrm>
          <a:prstGeom prst="leftBrace">
            <a:avLst>
              <a:gd name="adj1" fmla="val 8333"/>
              <a:gd name="adj2" fmla="val 60189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D47CA-273F-C142-962B-E09380B90FC1}"/>
              </a:ext>
            </a:extLst>
          </p:cNvPr>
          <p:cNvSpPr txBox="1"/>
          <p:nvPr/>
        </p:nvSpPr>
        <p:spPr>
          <a:xfrm>
            <a:off x="-24004" y="1279748"/>
            <a:ext cx="315957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Helvetica" pitchFamily="2" charset="0"/>
              </a:rPr>
              <a:t>Encoder:</a:t>
            </a:r>
          </a:p>
          <a:p>
            <a:r>
              <a:rPr lang="en-US" dirty="0">
                <a:latin typeface="Helvetica" pitchFamily="2" charset="0"/>
              </a:rPr>
              <a:t>Extracts features and </a:t>
            </a:r>
          </a:p>
          <a:p>
            <a:r>
              <a:rPr lang="en-US" dirty="0">
                <a:latin typeface="Helvetica" pitchFamily="2" charset="0"/>
              </a:rPr>
              <a:t>reduces dimensions of </a:t>
            </a:r>
          </a:p>
          <a:p>
            <a:r>
              <a:rPr lang="en-US" dirty="0">
                <a:latin typeface="Helvetica" pitchFamily="2" charset="0"/>
              </a:rPr>
              <a:t>input spectrograms down</a:t>
            </a:r>
          </a:p>
          <a:p>
            <a:r>
              <a:rPr lang="en-US" dirty="0">
                <a:latin typeface="Helvetica" pitchFamily="2" charset="0"/>
              </a:rPr>
              <a:t> to  the latent space.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0C83C-EC85-094E-8CE9-B969E7748074}"/>
              </a:ext>
            </a:extLst>
          </p:cNvPr>
          <p:cNvSpPr txBox="1"/>
          <p:nvPr/>
        </p:nvSpPr>
        <p:spPr>
          <a:xfrm>
            <a:off x="-39148" y="4285590"/>
            <a:ext cx="28634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Helvetica" pitchFamily="2" charset="0"/>
              </a:rPr>
              <a:t>Decoder:</a:t>
            </a:r>
          </a:p>
          <a:p>
            <a:r>
              <a:rPr lang="en-US" dirty="0">
                <a:latin typeface="Helvetica" pitchFamily="2" charset="0"/>
              </a:rPr>
              <a:t>Reconstructs the image from the features present in the latent space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A7D3CF-F3EC-F741-9971-207463457D92}"/>
              </a:ext>
            </a:extLst>
          </p:cNvPr>
          <p:cNvSpPr txBox="1"/>
          <p:nvPr/>
        </p:nvSpPr>
        <p:spPr>
          <a:xfrm>
            <a:off x="-47909" y="2851646"/>
            <a:ext cx="295465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highlight>
                  <a:srgbClr val="FFFF00"/>
                </a:highlight>
                <a:latin typeface="Helvetica" pitchFamily="2" charset="0"/>
              </a:rPr>
              <a:t>Latent Space</a:t>
            </a:r>
            <a:r>
              <a:rPr lang="en-US" sz="2000" b="1" dirty="0">
                <a:latin typeface="Helvetica" pitchFamily="2" charset="0"/>
              </a:rPr>
              <a:t>:</a:t>
            </a:r>
          </a:p>
          <a:p>
            <a:r>
              <a:rPr lang="en-US" dirty="0">
                <a:latin typeface="Helvetica" pitchFamily="2" charset="0"/>
              </a:rPr>
              <a:t>Compressed spectrogram </a:t>
            </a:r>
          </a:p>
          <a:p>
            <a:r>
              <a:rPr lang="en-US" dirty="0">
                <a:latin typeface="Helvetica" pitchFamily="2" charset="0"/>
              </a:rPr>
              <a:t>represented by 14 features</a:t>
            </a:r>
          </a:p>
          <a:p>
            <a:r>
              <a:rPr lang="en-US" dirty="0">
                <a:latin typeface="Helvetica" pitchFamily="2" charset="0"/>
              </a:rPr>
              <a:t>(i.e. 14 dimensional vector)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F53D50-EC54-7641-A8CE-A19273C0501C}"/>
              </a:ext>
            </a:extLst>
          </p:cNvPr>
          <p:cNvCxnSpPr/>
          <p:nvPr/>
        </p:nvCxnSpPr>
        <p:spPr>
          <a:xfrm flipH="1">
            <a:off x="1507787" y="3148034"/>
            <a:ext cx="1627781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446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8626-66C1-024E-B492-6A34CC82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012063"/>
          </a:xfrm>
        </p:spPr>
        <p:txBody>
          <a:bodyPr/>
          <a:lstStyle/>
          <a:p>
            <a:r>
              <a:rPr lang="en-US" b="1" u="sng" dirty="0">
                <a:latin typeface="Helvetica" pitchFamily="2" charset="0"/>
              </a:rPr>
              <a:t>CAE Training Performance:</a:t>
            </a:r>
          </a:p>
        </p:txBody>
      </p:sp>
      <p:pic>
        <p:nvPicPr>
          <p:cNvPr id="9" name="Content Placeholder 8" descr="A picture containing sitting, monitor, window, different&#10;&#10;Description automatically generated">
            <a:extLst>
              <a:ext uri="{FF2B5EF4-FFF2-40B4-BE49-F238E27FC236}">
                <a16:creationId xmlns:a16="http://schemas.microsoft.com/office/drawing/2014/main" id="{E11ECD23-0B89-7F43-A78D-886D1B143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0384" y="836260"/>
            <a:ext cx="8513648" cy="59778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9C52CF-450B-8F4E-876F-EE206DAFFE27}"/>
              </a:ext>
            </a:extLst>
          </p:cNvPr>
          <p:cNvSpPr txBox="1"/>
          <p:nvPr/>
        </p:nvSpPr>
        <p:spPr>
          <a:xfrm>
            <a:off x="755792" y="1815877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Helvetica" pitchFamily="2" charset="0"/>
              </a:rPr>
              <a:t>Originals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D3ED3-6F9E-564D-B228-A4C3E2421A1A}"/>
              </a:ext>
            </a:extLst>
          </p:cNvPr>
          <p:cNvSpPr txBox="1"/>
          <p:nvPr/>
        </p:nvSpPr>
        <p:spPr>
          <a:xfrm>
            <a:off x="113767" y="4355762"/>
            <a:ext cx="311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Helvetica" pitchFamily="2" charset="0"/>
              </a:rPr>
              <a:t>Reconstructions</a:t>
            </a:r>
            <a:endParaRPr lang="en-US" sz="2000" u="sng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6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F18D-E153-BB46-815E-E72FE76F6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b="1" u="sng" dirty="0">
                <a:latin typeface="Helvetica" pitchFamily="2" charset="0"/>
              </a:rPr>
              <a:t>Initialize  Cluster Centroids: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62685-D9AA-B44D-ACC6-62F29E9B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0"/>
            <a:ext cx="7199453" cy="5344239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Encode all training data 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Perform clustering on latent space data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Initial cluster centroids are calculated using K-Means algorithm: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Take N=1,600,000 observations of D=14 dimensional latent samples and calculate K=5 clusters. (optimal K estimated from data)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K-means seeks to find cluster centroids that minimize the sum-of-squares distance metric:</a:t>
            </a:r>
          </a:p>
          <a:p>
            <a:pPr marL="457200" lvl="1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Cluster Centroids used to initialize DEC model</a:t>
            </a:r>
          </a:p>
          <a:p>
            <a:pPr>
              <a:buFont typeface="Wingdings" pitchFamily="2" charset="2"/>
              <a:buChar char="§"/>
            </a:pPr>
            <a:endParaRPr lang="en-US" dirty="0">
              <a:latin typeface="Helvetica" pitchFamily="2" charset="0"/>
            </a:endParaRPr>
          </a:p>
          <a:p>
            <a:pPr marL="457200" lvl="1" indent="0"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D1B2112-098D-F24E-8202-7EE64D4E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483" y="4521875"/>
            <a:ext cx="3482832" cy="1221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70B59-DCDD-3042-8D44-052B8F2B63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24073" y="591155"/>
            <a:ext cx="3009900" cy="2837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61F700-CA46-3B46-ACBA-9B69DB2D3C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987"/>
          <a:stretch/>
        </p:blipFill>
        <p:spPr>
          <a:xfrm>
            <a:off x="7924073" y="3923498"/>
            <a:ext cx="3044820" cy="2837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D291C8-AC26-774E-AD90-04296FAA8DCB}"/>
              </a:ext>
            </a:extLst>
          </p:cNvPr>
          <p:cNvSpPr txBox="1"/>
          <p:nvPr/>
        </p:nvSpPr>
        <p:spPr>
          <a:xfrm>
            <a:off x="8129205" y="25993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Latent Data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ED284-47B8-5C47-A7DC-4F94B8FA4193}"/>
              </a:ext>
            </a:extLst>
          </p:cNvPr>
          <p:cNvSpPr txBox="1"/>
          <p:nvPr/>
        </p:nvSpPr>
        <p:spPr>
          <a:xfrm>
            <a:off x="7815267" y="360136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K-means Cluster assignments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5A3DBD0-E6B7-AD4A-91BD-E1B38F754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9668" y="3932612"/>
            <a:ext cx="1094659" cy="12916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25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33152D-FB97-604B-9C24-E6CBF0972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157" y="0"/>
            <a:ext cx="12192000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DD8A0B-25C3-B940-952C-E5679957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151" y="2095229"/>
            <a:ext cx="8496697" cy="483592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F7367D-6D16-2244-BE3D-3EBDBA287F81}"/>
              </a:ext>
            </a:extLst>
          </p:cNvPr>
          <p:cNvSpPr txBox="1">
            <a:spLocks/>
          </p:cNvSpPr>
          <p:nvPr/>
        </p:nvSpPr>
        <p:spPr>
          <a:xfrm>
            <a:off x="-50157" y="0"/>
            <a:ext cx="143063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latin typeface="Helvetica" pitchFamily="2" charset="0"/>
              </a:rPr>
              <a:t>Deep Embedded Clustering: </a:t>
            </a:r>
            <a:r>
              <a:rPr lang="en-US" sz="3600" b="1" dirty="0">
                <a:latin typeface="Helvetica" pitchFamily="2" charset="0"/>
              </a:rPr>
              <a:t>Architecture Modification</a:t>
            </a:r>
            <a:r>
              <a:rPr lang="en-US" sz="3600" b="1" u="sng" dirty="0">
                <a:latin typeface="Helvetica" pitchFamily="2" charset="0"/>
              </a:rPr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C5FB6E-6117-4E4D-ACA8-7B236F091139}"/>
              </a:ext>
            </a:extLst>
          </p:cNvPr>
          <p:cNvSpPr txBox="1">
            <a:spLocks/>
          </p:cNvSpPr>
          <p:nvPr/>
        </p:nvSpPr>
        <p:spPr>
          <a:xfrm>
            <a:off x="0" y="662781"/>
            <a:ext cx="12070080" cy="28906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" pitchFamily="2" charset="0"/>
              </a:rPr>
              <a:t>Incorporate clustering layer that receives a copy of latent data in parallel with decoder.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Helvetica" pitchFamily="2" charset="0"/>
              </a:rPr>
              <a:t>Clustering layer predicts class label for each latent samples and improves K-means cluster centroids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Helvetica" pitchFamily="2" charset="0"/>
              </a:rPr>
              <a:t>Increases separability between clusters &amp; density within each cluster</a:t>
            </a:r>
          </a:p>
          <a:p>
            <a:pPr lvl="1">
              <a:buFont typeface="Wingdings" pitchFamily="2" charset="2"/>
              <a:buChar char="§"/>
            </a:pPr>
            <a:endParaRPr lang="en-US" sz="100" dirty="0">
              <a:latin typeface="Helvetica" pitchFamily="2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Helvetica" pitchFamily="2" charset="0"/>
              </a:rPr>
              <a:t>Contributes clustering loss to the total loss function used to train DEC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7BD486-275B-6B41-9ED5-456D72A7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456" y="2108104"/>
            <a:ext cx="8496697" cy="48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110E-A264-B149-8FA9-02FAF5AD2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57249"/>
          </a:xfrm>
        </p:spPr>
        <p:txBody>
          <a:bodyPr/>
          <a:lstStyle/>
          <a:p>
            <a:r>
              <a:rPr lang="en-US" b="1" u="sng" dirty="0">
                <a:latin typeface="Helvetica" pitchFamily="2" charset="0"/>
              </a:rPr>
              <a:t>Clustering Layer: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2A665-4AEF-ED40-8743-A0985A17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5" y="637969"/>
            <a:ext cx="11929894" cy="602803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Calculate two probability distributions based on latent space samples and cluster centroids: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Helvetica" pitchFamily="2" charset="0"/>
              </a:rPr>
              <a:t>Soft assignment probability</a:t>
            </a:r>
            <a:r>
              <a:rPr lang="en-US" dirty="0">
                <a:latin typeface="Helvetica" pitchFamily="2" charset="0"/>
                <a:sym typeface="Wingdings" pitchFamily="2" charset="2"/>
              </a:rPr>
              <a:t> (</a:t>
            </a:r>
            <a:r>
              <a:rPr lang="en-US" dirty="0">
                <a:latin typeface="Helvetica" pitchFamily="2" charset="0"/>
                <a:cs typeface="Times New Roman" panose="02020603050405020304" pitchFamily="18" charset="0"/>
                <a:sym typeface="Wingdings" pitchFamily="2" charset="2"/>
              </a:rPr>
              <a:t>q</a:t>
            </a:r>
            <a:r>
              <a:rPr lang="en-US" dirty="0">
                <a:latin typeface="Helvetica" pitchFamily="2" charset="0"/>
                <a:sym typeface="Wingdings" pitchFamily="2" charset="2"/>
              </a:rPr>
              <a:t>):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  <a:sym typeface="Wingdings" pitchFamily="2" charset="2"/>
              </a:rPr>
              <a:t>Probability that latent sample</a:t>
            </a:r>
            <a:r>
              <a:rPr lang="en-US" sz="2400" dirty="0">
                <a:latin typeface="Helvetica" pitchFamily="2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400" b="1" dirty="0" err="1">
                <a:latin typeface="Helvetica" pitchFamily="2" charset="0"/>
                <a:cs typeface="Times New Roman" panose="02020603050405020304" pitchFamily="18" charset="0"/>
                <a:sym typeface="Wingdings" pitchFamily="2" charset="2"/>
              </a:rPr>
              <a:t>x</a:t>
            </a:r>
            <a:r>
              <a:rPr lang="en-US" sz="2400" baseline="-25000" dirty="0" err="1">
                <a:latin typeface="Helvetica" pitchFamily="2" charset="0"/>
                <a:cs typeface="Times New Roman" panose="02020603050405020304" pitchFamily="18" charset="0"/>
                <a:sym typeface="Wingdings" pitchFamily="2" charset="2"/>
              </a:rPr>
              <a:t>n</a:t>
            </a:r>
            <a:r>
              <a:rPr lang="en-US" sz="2400" dirty="0">
                <a:latin typeface="Helvetica" pitchFamily="2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400" dirty="0">
                <a:latin typeface="Helvetica" pitchFamily="2" charset="0"/>
                <a:sym typeface="Wingdings" pitchFamily="2" charset="2"/>
              </a:rPr>
              <a:t>will be assigned to cluster centroid </a:t>
            </a:r>
            <a:r>
              <a:rPr lang="en-US" sz="2400" b="1" dirty="0">
                <a:latin typeface="Helvetica" pitchFamily="2" charset="0"/>
                <a:sym typeface="Wingdings" pitchFamily="2" charset="2"/>
              </a:rPr>
              <a:t> </a:t>
            </a:r>
            <a:r>
              <a:rPr lang="el-GR" sz="2400" b="1" dirty="0" err="1">
                <a:latin typeface="Helvetica" pitchFamily="2" charset="0"/>
                <a:sym typeface="Wingdings" pitchFamily="2" charset="2"/>
              </a:rPr>
              <a:t>μ</a:t>
            </a:r>
            <a:r>
              <a:rPr lang="el-GR" sz="2400" b="1" baseline="-25000" dirty="0" err="1">
                <a:latin typeface="Helvetica" pitchFamily="2" charset="0"/>
                <a:sym typeface="Wingdings" pitchFamily="2" charset="2"/>
              </a:rPr>
              <a:t>κ</a:t>
            </a:r>
            <a:r>
              <a:rPr lang="el-GR" sz="2400" b="1" dirty="0">
                <a:latin typeface="Helvetica" pitchFamily="2" charset="0"/>
                <a:sym typeface="Wingdings" pitchFamily="2" charset="2"/>
              </a:rPr>
              <a:t> </a:t>
            </a:r>
            <a:endParaRPr lang="en-US" sz="2400" b="1" dirty="0">
              <a:highlight>
                <a:srgbClr val="FF0000"/>
              </a:highlight>
              <a:latin typeface="Helvetica" pitchFamily="2" charset="0"/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>
              <a:latin typeface="Helvetica" pitchFamily="2" charset="0"/>
            </a:endParaRPr>
          </a:p>
          <a:p>
            <a:pPr marL="457200" lvl="1" indent="0">
              <a:buNone/>
            </a:pPr>
            <a:endParaRPr lang="en-US" dirty="0">
              <a:latin typeface="Helvetica" pitchFamily="2" charset="0"/>
            </a:endParaRPr>
          </a:p>
          <a:p>
            <a:pPr marL="457200" lvl="1" indent="0">
              <a:buNone/>
            </a:pPr>
            <a:r>
              <a:rPr lang="en-US" dirty="0">
                <a:latin typeface="Helvetica" pitchFamily="2" charset="0"/>
              </a:rPr>
              <a:t>2.  Target distribution (</a:t>
            </a:r>
            <a:r>
              <a:rPr lang="en-US" dirty="0">
                <a:latin typeface="Helvetica" pitchFamily="2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Helvetica" pitchFamily="2" charset="0"/>
              </a:rPr>
              <a:t>):</a:t>
            </a:r>
            <a:endParaRPr lang="el-GR" dirty="0">
              <a:latin typeface="Helvetica" pitchFamily="2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l-GR" sz="2400" dirty="0">
                <a:latin typeface="Helvetica" pitchFamily="2" charset="0"/>
              </a:rPr>
              <a:t> </a:t>
            </a:r>
            <a:r>
              <a:rPr lang="en-US" sz="2400" dirty="0">
                <a:latin typeface="Helvetica" pitchFamily="2" charset="0"/>
              </a:rPr>
              <a:t>Student’s t-distribution centered at cluster centroid</a:t>
            </a:r>
          </a:p>
          <a:p>
            <a:pPr lvl="2"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Represents distributions where all samples are high confidence assignments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Clustering Loss: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KL-Divergence between soft assignment distribution and target distribution.</a:t>
            </a: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D597EC4-0424-1C42-8345-5C09E8138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723" y="2253548"/>
            <a:ext cx="3185607" cy="71784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52D636E-E1CB-C446-BDB8-3F78689F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983" y="4175118"/>
            <a:ext cx="2551086" cy="847048"/>
          </a:xfrm>
          <a:prstGeom prst="rect">
            <a:avLst/>
          </a:prstGeom>
        </p:spPr>
      </p:pic>
      <p:pic>
        <p:nvPicPr>
          <p:cNvPr id="6" name="Picture 5" descr="A picture containing circuit&#10;&#10;Description automatically generated">
            <a:extLst>
              <a:ext uri="{FF2B5EF4-FFF2-40B4-BE49-F238E27FC236}">
                <a16:creationId xmlns:a16="http://schemas.microsoft.com/office/drawing/2014/main" id="{F881C169-3E41-6443-AF41-8CBA3AA82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983" y="5852160"/>
            <a:ext cx="3275796" cy="5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4580-081F-904B-91B8-E365A09E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84860"/>
          </a:xfrm>
        </p:spPr>
        <p:txBody>
          <a:bodyPr>
            <a:noAutofit/>
          </a:bodyPr>
          <a:lstStyle/>
          <a:p>
            <a:r>
              <a:rPr lang="en-US" b="1" u="sng" dirty="0">
                <a:latin typeface="Helvetica" pitchFamily="2" charset="0"/>
              </a:rPr>
              <a:t>DEC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AA0B2-4351-BD4A-B4E1-4DF660CE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3116"/>
            <a:ext cx="10515600" cy="5849007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Output of DEC: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Reconstructed spectrograms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Label classification 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DEC training loss function (L) is weighted sum of reconstruction loss (L</a:t>
            </a:r>
            <a:r>
              <a:rPr lang="en-US" baseline="-25000" dirty="0">
                <a:latin typeface="Helvetica" pitchFamily="2" charset="0"/>
              </a:rPr>
              <a:t>R</a:t>
            </a:r>
            <a:r>
              <a:rPr lang="en-US" dirty="0">
                <a:latin typeface="Helvetica" pitchFamily="2" charset="0"/>
              </a:rPr>
              <a:t>) and clustering loss (</a:t>
            </a:r>
            <a:r>
              <a:rPr lang="en-US" dirty="0" err="1">
                <a:latin typeface="Helvetica" pitchFamily="2" charset="0"/>
              </a:rPr>
              <a:t>L</a:t>
            </a:r>
            <a:r>
              <a:rPr lang="en-US" baseline="-25000" dirty="0" err="1">
                <a:latin typeface="Helvetica" pitchFamily="2" charset="0"/>
              </a:rPr>
              <a:t>c</a:t>
            </a:r>
            <a:r>
              <a:rPr lang="en-US" dirty="0">
                <a:latin typeface="Helvetica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457200" lvl="1" indent="0">
              <a:buNone/>
            </a:pPr>
            <a:endParaRPr lang="en-US" dirty="0">
              <a:latin typeface="Helvetica" pitchFamily="2" charset="0"/>
            </a:endParaRPr>
          </a:p>
          <a:p>
            <a:pPr marL="457200" lvl="1" indent="0">
              <a:buNone/>
            </a:pPr>
            <a:endParaRPr lang="en-US" dirty="0">
              <a:latin typeface="Helvetica" pitchFamily="2" charset="0"/>
            </a:endParaRPr>
          </a:p>
          <a:p>
            <a:pPr marL="457200" lvl="1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7" name="Picture 6" descr="A picture containing stool, table, clock&#10;&#10;Description automatically generated">
            <a:extLst>
              <a:ext uri="{FF2B5EF4-FFF2-40B4-BE49-F238E27FC236}">
                <a16:creationId xmlns:a16="http://schemas.microsoft.com/office/drawing/2014/main" id="{5074E146-6EFC-264C-A725-7D0C33D6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0" y="4420572"/>
            <a:ext cx="2580975" cy="45830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9CC38D-2049-1F41-8BDF-7158C9E08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1" y="2953512"/>
            <a:ext cx="6498685" cy="3698748"/>
          </a:xfrm>
          <a:prstGeom prst="rect">
            <a:avLst/>
          </a:prstGeom>
        </p:spPr>
      </p:pic>
      <p:pic>
        <p:nvPicPr>
          <p:cNvPr id="13" name="Picture 12" descr="A picture containing circuit&#10;&#10;Description automatically generated">
            <a:extLst>
              <a:ext uri="{FF2B5EF4-FFF2-40B4-BE49-F238E27FC236}">
                <a16:creationId xmlns:a16="http://schemas.microsoft.com/office/drawing/2014/main" id="{7CD0635F-8394-504E-A4B0-B51E37262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088" y="3540822"/>
            <a:ext cx="2793472" cy="511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10B47-4699-DC4A-9866-7A0BF38103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46562" y="5275909"/>
            <a:ext cx="2705998" cy="62123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63453319-C0B4-DE4E-A628-9F72F35A8E74}"/>
              </a:ext>
            </a:extLst>
          </p:cNvPr>
          <p:cNvSpPr/>
          <p:nvPr/>
        </p:nvSpPr>
        <p:spPr>
          <a:xfrm>
            <a:off x="9162288" y="3712464"/>
            <a:ext cx="237744" cy="187452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A4803-D855-454A-BECD-FADE4FFBB447}"/>
              </a:ext>
            </a:extLst>
          </p:cNvPr>
          <p:cNvSpPr txBox="1"/>
          <p:nvPr/>
        </p:nvSpPr>
        <p:spPr>
          <a:xfrm>
            <a:off x="6259088" y="5893038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*same as CAE training</a:t>
            </a:r>
          </a:p>
        </p:txBody>
      </p:sp>
    </p:spTree>
    <p:extLst>
      <p:ext uri="{BB962C8B-B14F-4D97-AF65-F5344CB8AC3E}">
        <p14:creationId xmlns:p14="http://schemas.microsoft.com/office/powerpoint/2010/main" val="320070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A529-E867-AB46-91F3-FA43CAFC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6654"/>
            <a:ext cx="10515600" cy="1325563"/>
          </a:xfrm>
        </p:spPr>
        <p:txBody>
          <a:bodyPr/>
          <a:lstStyle/>
          <a:p>
            <a:r>
              <a:rPr lang="en-US" b="1" u="sng" dirty="0">
                <a:latin typeface="Helvetica" pitchFamily="2" charset="0"/>
              </a:rPr>
              <a:t>DEC Training: </a:t>
            </a:r>
          </a:p>
        </p:txBody>
      </p:sp>
      <p:pic>
        <p:nvPicPr>
          <p:cNvPr id="5" name="Content Placeholder 4" descr="A picture containing stool, table, clock&#10;&#10;Description automatically generated">
            <a:extLst>
              <a:ext uri="{FF2B5EF4-FFF2-40B4-BE49-F238E27FC236}">
                <a16:creationId xmlns:a16="http://schemas.microsoft.com/office/drawing/2014/main" id="{1CA6167F-48BD-AF41-9641-661FBF490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5996" y="115292"/>
            <a:ext cx="3050458" cy="54167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1631AD-A624-A34F-8A6B-2259666D7311}"/>
              </a:ext>
            </a:extLst>
          </p:cNvPr>
          <p:cNvSpPr txBox="1"/>
          <p:nvPr/>
        </p:nvSpPr>
        <p:spPr>
          <a:xfrm>
            <a:off x="175097" y="1048842"/>
            <a:ext cx="1099225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800" dirty="0">
                <a:latin typeface="Helvetica" pitchFamily="2" charset="0"/>
              </a:rPr>
              <a:t>Total loss function limits the amount of of influence of clustering loss</a:t>
            </a:r>
            <a:endParaRPr lang="el-GR" sz="2800" dirty="0">
              <a:latin typeface="Helvetica" pitchFamily="2" charset="0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l-GR" sz="2800" dirty="0">
                <a:latin typeface="Helvetica" pitchFamily="2" charset="0"/>
              </a:rPr>
              <a:t>λ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l-GR" sz="2800" dirty="0">
                <a:latin typeface="Helvetica" pitchFamily="2" charset="0"/>
              </a:rPr>
              <a:t>- </a:t>
            </a:r>
            <a:r>
              <a:rPr lang="en-US" sz="2800" dirty="0">
                <a:latin typeface="Helvetica" pitchFamily="2" charset="0"/>
              </a:rPr>
              <a:t>regularization term </a:t>
            </a:r>
            <a:r>
              <a:rPr lang="el-GR" sz="2800" dirty="0">
                <a:latin typeface="Helvetica" pitchFamily="2" charset="0"/>
              </a:rPr>
              <a:t>(λ = </a:t>
            </a:r>
            <a:r>
              <a:rPr lang="en-US" sz="2800" dirty="0">
                <a:latin typeface="Helvetica" pitchFamily="2" charset="0"/>
              </a:rPr>
              <a:t>0.11)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l-GR" sz="2800" dirty="0">
                <a:latin typeface="Helvetica" pitchFamily="2" charset="0"/>
              </a:rPr>
              <a:t>λ</a:t>
            </a:r>
            <a:r>
              <a:rPr lang="en-US" sz="2800" dirty="0">
                <a:latin typeface="Helvetica" pitchFamily="2" charset="0"/>
              </a:rPr>
              <a:t> too high leads to distorted latent space &amp; trivial solutions</a:t>
            </a:r>
            <a:endParaRPr lang="el-GR" sz="2800" dirty="0">
              <a:latin typeface="Helvetica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sz="2800" dirty="0">
              <a:latin typeface="Helvetica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>
                <a:latin typeface="Helvetica" pitchFamily="2" charset="0"/>
              </a:rPr>
              <a:t>L</a:t>
            </a:r>
            <a:r>
              <a:rPr lang="en-US" sz="2800" baseline="-25000" dirty="0">
                <a:latin typeface="Helvetica" pitchFamily="2" charset="0"/>
              </a:rPr>
              <a:t>R</a:t>
            </a:r>
            <a:r>
              <a:rPr lang="en-US" sz="2800" dirty="0">
                <a:latin typeface="Helvetica" pitchFamily="2" charset="0"/>
              </a:rPr>
              <a:t> is backpropagated through network to update encoder &amp; decoder weights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>
                <a:latin typeface="Helvetica" pitchFamily="2" charset="0"/>
              </a:rPr>
              <a:t>L</a:t>
            </a:r>
            <a:r>
              <a:rPr lang="en-US" sz="2800" baseline="-25000" dirty="0">
                <a:latin typeface="Helvetica" pitchFamily="2" charset="0"/>
              </a:rPr>
              <a:t>C</a:t>
            </a:r>
            <a:r>
              <a:rPr lang="en-US" sz="2800" dirty="0">
                <a:latin typeface="Helvetica" pitchFamily="2" charset="0"/>
              </a:rPr>
              <a:t> is backpropagated through network to update encoder weights and cluster centroids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dirty="0">
              <a:latin typeface="Helvetica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>
                <a:latin typeface="Helvetica" pitchFamily="2" charset="0"/>
              </a:rPr>
              <a:t>Iterative training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800" dirty="0">
                <a:latin typeface="Helvetica" pitchFamily="2" charset="0"/>
              </a:rPr>
              <a:t>Update p, q, 10times/epoch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6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D94A-1803-C346-868D-497A47D5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Helvetica" pitchFamily="2" charset="0"/>
              </a:rPr>
              <a:t>DEC Performance: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C8037-1F31-1B4A-A6D5-9F1EC5D6571D}"/>
              </a:ext>
            </a:extLst>
          </p:cNvPr>
          <p:cNvSpPr txBox="1"/>
          <p:nvPr/>
        </p:nvSpPr>
        <p:spPr>
          <a:xfrm>
            <a:off x="68094" y="1011677"/>
            <a:ext cx="104475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800" dirty="0">
                <a:latin typeface="Helvetica" pitchFamily="2" charset="0"/>
              </a:rPr>
              <a:t>Apply DEC model to unseen test data.</a:t>
            </a:r>
          </a:p>
          <a:p>
            <a:endParaRPr lang="en-US" sz="2800" dirty="0">
              <a:latin typeface="Helvetica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>
                <a:latin typeface="Helvetica" pitchFamily="2" charset="0"/>
              </a:rPr>
              <a:t>3 methods to visually inspect clustering performance: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Inspect spectrograms assigned to each cluster at specific time instances.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 err="1">
                <a:latin typeface="Helvetica" pitchFamily="2" charset="0"/>
              </a:rPr>
              <a:t>Timelapse</a:t>
            </a:r>
            <a:r>
              <a:rPr lang="en-US" sz="2800" dirty="0">
                <a:latin typeface="Helvetica" pitchFamily="2" charset="0"/>
              </a:rPr>
              <a:t> Video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>
                <a:latin typeface="Helvetica" pitchFamily="2" charset="0"/>
              </a:rPr>
              <a:t>T-SNE – data distribution</a:t>
            </a:r>
          </a:p>
          <a:p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1E04-56A7-BD4D-808C-E974B2F11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908337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Helvetica" pitchFamily="2" charset="0"/>
              </a:rPr>
              <a:t>Cluster Assignments:</a:t>
            </a:r>
          </a:p>
        </p:txBody>
      </p:sp>
      <p:pic>
        <p:nvPicPr>
          <p:cNvPr id="21" name="Picture 20" descr="A close up of a screen&#10;&#10;Description automatically generated">
            <a:extLst>
              <a:ext uri="{FF2B5EF4-FFF2-40B4-BE49-F238E27FC236}">
                <a16:creationId xmlns:a16="http://schemas.microsoft.com/office/drawing/2014/main" id="{07A43F0B-86A4-A446-B586-89C64421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764" y="427526"/>
            <a:ext cx="6096000" cy="15635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FC0E48-DBF3-564E-93A8-21CC70ADAA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29762" y="2670471"/>
            <a:ext cx="6039730" cy="1664821"/>
          </a:xfrm>
          <a:prstGeom prst="rect">
            <a:avLst/>
          </a:prstGeom>
        </p:spPr>
      </p:pic>
      <p:pic>
        <p:nvPicPr>
          <p:cNvPr id="26" name="Picture 25" descr="A screen shot of a television&#10;&#10;Description automatically generated">
            <a:extLst>
              <a:ext uri="{FF2B5EF4-FFF2-40B4-BE49-F238E27FC236}">
                <a16:creationId xmlns:a16="http://schemas.microsoft.com/office/drawing/2014/main" id="{625BD265-D161-2B46-B7EC-927A75956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762" y="5014694"/>
            <a:ext cx="6096002" cy="1563542"/>
          </a:xfrm>
          <a:prstGeom prst="rect">
            <a:avLst/>
          </a:prstGeom>
        </p:spPr>
      </p:pic>
      <p:pic>
        <p:nvPicPr>
          <p:cNvPr id="28" name="Picture 27" descr="A close up of a screen&#10;&#10;Description automatically generated">
            <a:extLst>
              <a:ext uri="{FF2B5EF4-FFF2-40B4-BE49-F238E27FC236}">
                <a16:creationId xmlns:a16="http://schemas.microsoft.com/office/drawing/2014/main" id="{3E2F3F9E-E791-BA4B-BC71-DC77CB3A7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41803"/>
            <a:ext cx="6062239" cy="1434869"/>
          </a:xfrm>
          <a:prstGeom prst="rect">
            <a:avLst/>
          </a:prstGeom>
        </p:spPr>
      </p:pic>
      <p:pic>
        <p:nvPicPr>
          <p:cNvPr id="30" name="Picture 29" descr="A picture containing monitor, indoor, television, screen&#10;&#10;Description automatically generated">
            <a:extLst>
              <a:ext uri="{FF2B5EF4-FFF2-40B4-BE49-F238E27FC236}">
                <a16:creationId xmlns:a16="http://schemas.microsoft.com/office/drawing/2014/main" id="{A75F329C-75DE-4346-AEB4-F5B30F9A9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270" y="1436162"/>
            <a:ext cx="6242304" cy="17791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5513FCE-5282-224C-98F4-BAD0011F7D57}"/>
              </a:ext>
            </a:extLst>
          </p:cNvPr>
          <p:cNvSpPr txBox="1"/>
          <p:nvPr/>
        </p:nvSpPr>
        <p:spPr>
          <a:xfrm>
            <a:off x="2766178" y="110515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Label 0: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C827E2-D8FB-2A42-B3FA-5A298BBFD36C}"/>
              </a:ext>
            </a:extLst>
          </p:cNvPr>
          <p:cNvSpPr txBox="1"/>
          <p:nvPr/>
        </p:nvSpPr>
        <p:spPr>
          <a:xfrm>
            <a:off x="2577202" y="354636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Label 1: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370C4B-305B-A747-A39F-DBC87FCF0511}"/>
              </a:ext>
            </a:extLst>
          </p:cNvPr>
          <p:cNvSpPr txBox="1"/>
          <p:nvPr/>
        </p:nvSpPr>
        <p:spPr>
          <a:xfrm>
            <a:off x="8746354" y="10309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Label 2: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8231E2-B205-8C4A-ACA0-4FF351D729B2}"/>
              </a:ext>
            </a:extLst>
          </p:cNvPr>
          <p:cNvSpPr txBox="1"/>
          <p:nvPr/>
        </p:nvSpPr>
        <p:spPr>
          <a:xfrm>
            <a:off x="8631469" y="240034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Label 3: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519458-9CD7-C14D-8B14-00B03411BDE2}"/>
              </a:ext>
            </a:extLst>
          </p:cNvPr>
          <p:cNvSpPr txBox="1"/>
          <p:nvPr/>
        </p:nvSpPr>
        <p:spPr>
          <a:xfrm>
            <a:off x="8746354" y="4744581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Label 4:</a:t>
            </a:r>
          </a:p>
        </p:txBody>
      </p:sp>
    </p:spTree>
    <p:extLst>
      <p:ext uri="{BB962C8B-B14F-4D97-AF65-F5344CB8AC3E}">
        <p14:creationId xmlns:p14="http://schemas.microsoft.com/office/powerpoint/2010/main" val="322043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FDEE-4712-7D47-82FF-600E083D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880778"/>
          </a:xfrm>
        </p:spPr>
        <p:txBody>
          <a:bodyPr/>
          <a:lstStyle/>
          <a:p>
            <a:r>
              <a:rPr lang="en-US" b="1" u="sng" dirty="0" err="1">
                <a:latin typeface="Helvetica" pitchFamily="2" charset="0"/>
              </a:rPr>
              <a:t>Timelapse</a:t>
            </a:r>
            <a:endParaRPr lang="en-US" b="1" u="sng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8E29-3F9B-8944-8BDA-69C6B360B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9033"/>
            <a:ext cx="2763078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Helvetica" pitchFamily="2" charset="0"/>
              </a:rPr>
              <a:t>Shows the DEC label assignment of each station’s spectrogram every 1 second between 11:00:00-11:10:00 UTC.</a:t>
            </a:r>
          </a:p>
          <a:p>
            <a:r>
              <a:rPr lang="en-US" sz="2000" dirty="0">
                <a:latin typeface="Helvetica" pitchFamily="2" charset="0"/>
              </a:rPr>
              <a:t>Key in identifying areas of local energy (consistent labels).</a:t>
            </a:r>
          </a:p>
          <a:p>
            <a:r>
              <a:rPr lang="en-US" sz="2000" dirty="0">
                <a:latin typeface="Helvetica" pitchFamily="2" charset="0"/>
              </a:rPr>
              <a:t>Observe propagation of energy through array.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0C8CC-3CDD-424E-B4D9-B6C0ED4997BA}"/>
              </a:ext>
            </a:extLst>
          </p:cNvPr>
          <p:cNvSpPr txBox="1"/>
          <p:nvPr/>
        </p:nvSpPr>
        <p:spPr>
          <a:xfrm>
            <a:off x="6625966" y="1891712"/>
            <a:ext cx="907139" cy="92333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B6EBA-1208-EB4C-BA9C-BB5B2A405735}"/>
              </a:ext>
            </a:extLst>
          </p:cNvPr>
          <p:cNvSpPr txBox="1"/>
          <p:nvPr/>
        </p:nvSpPr>
        <p:spPr>
          <a:xfrm>
            <a:off x="5106810" y="2890036"/>
            <a:ext cx="754739" cy="369332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3E85A-BB00-3F4B-B6A0-CA4413E9DDDF}"/>
              </a:ext>
            </a:extLst>
          </p:cNvPr>
          <p:cNvSpPr txBox="1"/>
          <p:nvPr/>
        </p:nvSpPr>
        <p:spPr>
          <a:xfrm>
            <a:off x="3917067" y="3965632"/>
            <a:ext cx="184776" cy="369332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EC2A3962-483A-C942-AF7F-C36154216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9" b="14206"/>
          <a:stretch/>
        </p:blipFill>
        <p:spPr>
          <a:xfrm>
            <a:off x="9267768" y="1744986"/>
            <a:ext cx="2788140" cy="1633053"/>
          </a:xfrm>
          <a:prstGeom prst="rect">
            <a:avLst/>
          </a:prstGeom>
        </p:spPr>
      </p:pic>
      <p:pic>
        <p:nvPicPr>
          <p:cNvPr id="8" name="Picture 7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ED249807-6A0A-8C4E-9AB1-B725A88025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25" b="14378"/>
          <a:stretch/>
        </p:blipFill>
        <p:spPr>
          <a:xfrm>
            <a:off x="9226862" y="3434634"/>
            <a:ext cx="2858132" cy="165263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D95BB0-399C-3D45-B850-DA284A961A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66" b="9973"/>
          <a:stretch/>
        </p:blipFill>
        <p:spPr>
          <a:xfrm>
            <a:off x="9198438" y="5114841"/>
            <a:ext cx="2914980" cy="177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E2AF58-2112-914D-84CE-E8BCBF9CC6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98471" y="-50961"/>
            <a:ext cx="6563276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1D70AC-1586-6640-AF85-61939B1E212F}"/>
              </a:ext>
            </a:extLst>
          </p:cNvPr>
          <p:cNvCxnSpPr>
            <a:endCxn id="5" idx="1"/>
          </p:cNvCxnSpPr>
          <p:nvPr/>
        </p:nvCxnSpPr>
        <p:spPr>
          <a:xfrm>
            <a:off x="7498109" y="1931672"/>
            <a:ext cx="1769659" cy="6298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946E7D-6455-5D4C-82F5-F0ADAEEB05B6}"/>
              </a:ext>
            </a:extLst>
          </p:cNvPr>
          <p:cNvCxnSpPr/>
          <p:nvPr/>
        </p:nvCxnSpPr>
        <p:spPr>
          <a:xfrm>
            <a:off x="5763226" y="2890036"/>
            <a:ext cx="3450347" cy="13424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02A9D2-3E1A-C54C-ADDB-45A557287F6B}"/>
              </a:ext>
            </a:extLst>
          </p:cNvPr>
          <p:cNvCxnSpPr>
            <a:cxnSpLocks/>
          </p:cNvCxnSpPr>
          <p:nvPr/>
        </p:nvCxnSpPr>
        <p:spPr>
          <a:xfrm>
            <a:off x="4078020" y="3965632"/>
            <a:ext cx="4981145" cy="17294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5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C6DC-6C80-C441-83AA-5D975F06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76226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atin typeface="Helvetica" pitchFamily="2" charset="0"/>
              </a:rPr>
              <a:t>Cultural Noise:</a:t>
            </a:r>
            <a:endParaRPr lang="en-US" u="sng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C4FBE-A79E-8E4C-92E2-D370699A3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2610"/>
            <a:ext cx="11322001" cy="3114123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Ground motion caused by human activity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Decreases the detection threshold for naturally occurring events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Lowers SNR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Difficult to filter	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Similar frequency bands as microseismic, local, regional, events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Ongoing topic of research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Identify and characterize noise --&gt; Remove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96B4E-0686-1748-95A1-B174A198B74B}"/>
              </a:ext>
            </a:extLst>
          </p:cNvPr>
          <p:cNvSpPr txBox="1"/>
          <p:nvPr/>
        </p:nvSpPr>
        <p:spPr>
          <a:xfrm>
            <a:off x="555585" y="4632178"/>
            <a:ext cx="82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 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EA2AA7-9A89-0342-A843-020994F02458}"/>
              </a:ext>
            </a:extLst>
          </p:cNvPr>
          <p:cNvSpPr/>
          <p:nvPr/>
        </p:nvSpPr>
        <p:spPr>
          <a:xfrm>
            <a:off x="345342" y="4744421"/>
            <a:ext cx="937549" cy="2893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pic>
        <p:nvPicPr>
          <p:cNvPr id="5" name="Picture 4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456F5A27-073B-E64C-BFC8-3B356309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72" y="3534506"/>
            <a:ext cx="6881091" cy="3203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0805CC-D46B-2E43-9AE2-B413CEBD262B}"/>
              </a:ext>
            </a:extLst>
          </p:cNvPr>
          <p:cNvSpPr txBox="1"/>
          <p:nvPr/>
        </p:nvSpPr>
        <p:spPr>
          <a:xfrm>
            <a:off x="8955069" y="6080724"/>
            <a:ext cx="244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Very Noisy Data</a:t>
            </a:r>
          </a:p>
        </p:txBody>
      </p:sp>
    </p:spTree>
    <p:extLst>
      <p:ext uri="{BB962C8B-B14F-4D97-AF65-F5344CB8AC3E}">
        <p14:creationId xmlns:p14="http://schemas.microsoft.com/office/powerpoint/2010/main" val="1416346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BEA6-A74C-9749-B173-C1D3AF079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40502"/>
          </a:xfrm>
        </p:spPr>
        <p:txBody>
          <a:bodyPr/>
          <a:lstStyle/>
          <a:p>
            <a:r>
              <a:rPr lang="en-US" b="1" u="sng" dirty="0">
                <a:latin typeface="Helvetica" pitchFamily="2" charset="0"/>
              </a:rPr>
              <a:t>t-SNE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E643-EC16-854A-8852-71398D100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1138"/>
            <a:ext cx="12054191" cy="43513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T-distributed Stochastic Neighbor Embedding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Highly non-linear transformation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14 dimensions -&gt; 2 dimensions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8F08C-3039-DB47-A911-3021DF3D9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43"/>
          <a:stretch/>
        </p:blipFill>
        <p:spPr>
          <a:xfrm>
            <a:off x="231840" y="2548647"/>
            <a:ext cx="4602491" cy="4247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1FDDAD-C73E-144D-91F3-E87FCB489281}"/>
              </a:ext>
            </a:extLst>
          </p:cNvPr>
          <p:cNvSpPr txBox="1"/>
          <p:nvPr/>
        </p:nvSpPr>
        <p:spPr>
          <a:xfrm>
            <a:off x="369651" y="217931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DEC Input  with K-means Cluster assignments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8528E-28C2-C242-B5AC-32727158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9859" y="2382946"/>
            <a:ext cx="4602490" cy="4385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F14666-EABE-5D42-A269-BE42E1E1E0F6}"/>
              </a:ext>
            </a:extLst>
          </p:cNvPr>
          <p:cNvSpPr txBox="1"/>
          <p:nvPr/>
        </p:nvSpPr>
        <p:spPr>
          <a:xfrm>
            <a:off x="8825785" y="201361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DEC Output 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9B812DB-689F-4041-8CE3-E331831DA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493" y="3429000"/>
            <a:ext cx="1737204" cy="2049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7EE4A3-CD26-BF48-9093-4CAFA5192335}"/>
              </a:ext>
            </a:extLst>
          </p:cNvPr>
          <p:cNvSpPr txBox="1"/>
          <p:nvPr/>
        </p:nvSpPr>
        <p:spPr>
          <a:xfrm>
            <a:off x="7384774" y="569349"/>
            <a:ext cx="4669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Helvetica" pitchFamily="2" charset="0"/>
              </a:rPr>
              <a:t>DEC model improved separability between clusters and increased density within each cluster</a:t>
            </a:r>
          </a:p>
        </p:txBody>
      </p:sp>
    </p:spTree>
    <p:extLst>
      <p:ext uri="{BB962C8B-B14F-4D97-AF65-F5344CB8AC3E}">
        <p14:creationId xmlns:p14="http://schemas.microsoft.com/office/powerpoint/2010/main" val="388043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9F00-1E91-CF45-878C-7099C6D7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b="1" u="sng" dirty="0">
                <a:latin typeface="Helvetica" pitchFamily="2" charset="0"/>
              </a:rPr>
              <a:t>Conclusion</a:t>
            </a:r>
            <a:r>
              <a:rPr lang="en-US" b="1" u="sng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42439-660F-FC4B-9797-3A3581DC1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6" y="990738"/>
            <a:ext cx="10515600" cy="4351338"/>
          </a:xfrm>
        </p:spPr>
        <p:txBody>
          <a:bodyPr/>
          <a:lstStyle/>
          <a:p>
            <a:r>
              <a:rPr lang="en-US" dirty="0"/>
              <a:t>CAE is promising method of feature extraction and dimension reduction</a:t>
            </a:r>
          </a:p>
          <a:p>
            <a:r>
              <a:rPr lang="en-US" dirty="0"/>
              <a:t>DEC model able to detect and separate strong signals with distinct characteristics</a:t>
            </a:r>
          </a:p>
          <a:p>
            <a:pPr lvl="1"/>
            <a:r>
              <a:rPr lang="en-US" dirty="0"/>
              <a:t>Pump jacks</a:t>
            </a:r>
          </a:p>
          <a:p>
            <a:pPr lvl="1"/>
            <a:r>
              <a:rPr lang="en-US" dirty="0"/>
              <a:t>Rotating machinery</a:t>
            </a:r>
          </a:p>
          <a:p>
            <a:pPr lvl="1"/>
            <a:r>
              <a:rPr lang="en-US" dirty="0"/>
              <a:t>Vibroseismic sweeps</a:t>
            </a:r>
          </a:p>
          <a:p>
            <a:r>
              <a:rPr lang="en-US" dirty="0"/>
              <a:t>Some data does not meet this criteria</a:t>
            </a:r>
          </a:p>
          <a:p>
            <a:r>
              <a:rPr lang="en-US" dirty="0"/>
              <a:t>Future work make include different clustering algorithms</a:t>
            </a:r>
          </a:p>
          <a:p>
            <a:pPr lvl="1"/>
            <a:r>
              <a:rPr lang="en-US" dirty="0"/>
              <a:t>Not as reliant on K-means</a:t>
            </a:r>
          </a:p>
        </p:txBody>
      </p:sp>
    </p:spTree>
    <p:extLst>
      <p:ext uri="{BB962C8B-B14F-4D97-AF65-F5344CB8AC3E}">
        <p14:creationId xmlns:p14="http://schemas.microsoft.com/office/powerpoint/2010/main" val="121290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CD8D-8E4E-FB4D-B31E-B91AB8A2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45674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Helvetica" pitchFamily="2" charset="0"/>
              </a:rPr>
              <a:t>Study Area:</a:t>
            </a:r>
            <a:r>
              <a:rPr lang="en-US" sz="3600" b="1" dirty="0">
                <a:latin typeface="Helvetica" pitchFamily="2" charset="0"/>
              </a:rPr>
              <a:t> Long Beach, 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06A34-A8D2-D74E-A28F-CD61734A5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73" y="763930"/>
            <a:ext cx="10515600" cy="59813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>
                <a:latin typeface="Helvetica" pitchFamily="2" charset="0"/>
              </a:rPr>
              <a:t>LB Array: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Jan-June 2011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~5200 Geophones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Velocity sensor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25</a:t>
            </a:r>
            <a:r>
              <a:rPr lang="en-US" dirty="0">
                <a:latin typeface="Helvetica" pitchFamily="2" charset="0"/>
              </a:rPr>
              <a:t>0 Hz sampling rate 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7x10km grid</a:t>
            </a:r>
          </a:p>
          <a:p>
            <a:pPr marL="0" indent="0">
              <a:buNone/>
            </a:pPr>
            <a:endParaRPr lang="en-US" b="1" u="sng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b="1" u="sng" dirty="0">
                <a:latin typeface="Helvetica" pitchFamily="2" charset="0"/>
              </a:rPr>
              <a:t>Cultural noise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Long Beach Airport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Oil &amp; Gas Operations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Industrial Machinery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Vibroseismic Survey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Highway</a:t>
            </a:r>
          </a:p>
          <a:p>
            <a:pPr>
              <a:buFont typeface="Wingdings" pitchFamily="2" charset="2"/>
              <a:buChar char="§"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5" name="Picture 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53978BF6-583C-9B42-A2F8-6B9D9F10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50" y="-18255"/>
            <a:ext cx="56324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6403E-99FA-6343-B3BF-618CB3091EA4}"/>
              </a:ext>
            </a:extLst>
          </p:cNvPr>
          <p:cNvSpPr txBox="1"/>
          <p:nvPr/>
        </p:nvSpPr>
        <p:spPr>
          <a:xfrm>
            <a:off x="4163027" y="4682782"/>
            <a:ext cx="1932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No existing class labels!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410214-4953-654A-844C-3F220695EE76}"/>
              </a:ext>
            </a:extLst>
          </p:cNvPr>
          <p:cNvSpPr/>
          <p:nvPr/>
        </p:nvSpPr>
        <p:spPr>
          <a:xfrm>
            <a:off x="3634451" y="4049582"/>
            <a:ext cx="428263" cy="211537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9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5CB8-C90E-9A4F-895C-2EE762355E2E}"/>
              </a:ext>
            </a:extLst>
          </p:cNvPr>
          <p:cNvSpPr txBox="1">
            <a:spLocks/>
          </p:cNvSpPr>
          <p:nvPr/>
        </p:nvSpPr>
        <p:spPr>
          <a:xfrm>
            <a:off x="0" y="-1866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latin typeface="Helvetica" pitchFamily="2" charset="0"/>
              </a:rPr>
              <a:t>Goal: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3D827-C836-844E-863B-A0147A9655F9}"/>
              </a:ext>
            </a:extLst>
          </p:cNvPr>
          <p:cNvSpPr txBox="1">
            <a:spLocks/>
          </p:cNvSpPr>
          <p:nvPr/>
        </p:nvSpPr>
        <p:spPr>
          <a:xfrm>
            <a:off x="472602" y="771279"/>
            <a:ext cx="10515600" cy="2230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Generate an </a:t>
            </a:r>
            <a:r>
              <a:rPr lang="en-US" b="1" dirty="0">
                <a:latin typeface="Helvetica" pitchFamily="2" charset="0"/>
              </a:rPr>
              <a:t>unsupervised </a:t>
            </a:r>
            <a:r>
              <a:rPr lang="en-US" dirty="0">
                <a:latin typeface="Helvetica" pitchFamily="2" charset="0"/>
              </a:rPr>
              <a:t>machine learning model to differentiate cultural noise signals into separable classes that reflect the noise sources where the signal was generated.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Utilize spectrograms as model input to separate and classify noise based on time-frequency domain features</a:t>
            </a:r>
          </a:p>
          <a:p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0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5CB6-05DC-1C4B-986A-457796A5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23150"/>
          </a:xfrm>
        </p:spPr>
        <p:txBody>
          <a:bodyPr/>
          <a:lstStyle/>
          <a:p>
            <a:r>
              <a:rPr lang="en-US" b="1" u="sng" dirty="0">
                <a:latin typeface="Helvetica" pitchFamily="2" charset="0"/>
              </a:rPr>
              <a:t>Seismic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E92E-A2C1-3A4F-A994-A9C38366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84769"/>
            <a:ext cx="5903650" cy="60549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latin typeface="Helvetica" pitchFamily="2" charset="0"/>
              </a:rPr>
              <a:t>Dataset Generation: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Randomly select station, day, and daytime hours.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Extract first 10 minutes from each hour selected </a:t>
            </a:r>
          </a:p>
          <a:p>
            <a:pPr lvl="2">
              <a:buFont typeface="Wingdings" pitchFamily="2" charset="2"/>
              <a:buChar char="§"/>
            </a:pPr>
            <a:r>
              <a:rPr lang="en-US" sz="2200" dirty="0">
                <a:latin typeface="Helvetica" pitchFamily="2" charset="0"/>
              </a:rPr>
              <a:t>increase spatial coverage &amp; signal diversity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Window into 4 s waveforms </a:t>
            </a:r>
          </a:p>
          <a:p>
            <a:pPr lvl="2">
              <a:buFont typeface="Wingdings" pitchFamily="2" charset="2"/>
              <a:buChar char="§"/>
            </a:pPr>
            <a:r>
              <a:rPr lang="en-US" sz="2200" dirty="0">
                <a:latin typeface="Helvetica" pitchFamily="2" charset="0"/>
              </a:rPr>
              <a:t>3 s overlap </a:t>
            </a:r>
          </a:p>
          <a:p>
            <a:pPr lvl="2">
              <a:buFont typeface="Wingdings" pitchFamily="2" charset="2"/>
              <a:buChar char="§"/>
            </a:pPr>
            <a:r>
              <a:rPr lang="en-US" sz="2200" dirty="0">
                <a:latin typeface="Helvetica" pitchFamily="2" charset="0"/>
              </a:rPr>
              <a:t>597 waveforms per station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Normalize amplitude to ±1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S.T.F.T</a:t>
            </a:r>
          </a:p>
          <a:p>
            <a:pPr lvl="2"/>
            <a:r>
              <a:rPr lang="en-US" sz="2300" dirty="0" err="1">
                <a:latin typeface="Helvetica" pitchFamily="2" charset="0"/>
              </a:rPr>
              <a:t>Hanning</a:t>
            </a:r>
            <a:r>
              <a:rPr lang="en-US" sz="2300" dirty="0">
                <a:latin typeface="Helvetica" pitchFamily="2" charset="0"/>
              </a:rPr>
              <a:t> window: length= 125 samples, overlap = 90%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Repeat until data ⋍2,000,000 samples</a:t>
            </a:r>
          </a:p>
          <a:p>
            <a:pPr marL="914400" lvl="2" indent="0"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ADD762-3837-FA46-A360-34F98B02C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640" y="1784412"/>
            <a:ext cx="6108746" cy="3054373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08A66803-0274-294F-B39A-E4ED67EB8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08" y="-25107"/>
            <a:ext cx="6792278" cy="1018842"/>
          </a:xfrm>
          <a:prstGeom prst="rect">
            <a:avLst/>
          </a:prstGeom>
        </p:spPr>
      </p:pic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D63CAA84-2C18-2546-8DE2-B17DB7E608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823" b="14327"/>
          <a:stretch/>
        </p:blipFill>
        <p:spPr>
          <a:xfrm>
            <a:off x="5935700" y="5045484"/>
            <a:ext cx="5903649" cy="17666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906998-1E8B-2E4F-890B-CDF5041389A5}"/>
              </a:ext>
            </a:extLst>
          </p:cNvPr>
          <p:cNvCxnSpPr/>
          <p:nvPr/>
        </p:nvCxnSpPr>
        <p:spPr>
          <a:xfrm>
            <a:off x="5928850" y="692430"/>
            <a:ext cx="5995386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7756F8-2D14-6C41-83B6-AABE33595795}"/>
              </a:ext>
            </a:extLst>
          </p:cNvPr>
          <p:cNvCxnSpPr>
            <a:cxnSpLocks/>
          </p:cNvCxnSpPr>
          <p:nvPr/>
        </p:nvCxnSpPr>
        <p:spPr>
          <a:xfrm>
            <a:off x="6124088" y="4422560"/>
            <a:ext cx="58258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B890CA-3234-2A47-82B5-B6658AE53DBE}"/>
              </a:ext>
            </a:extLst>
          </p:cNvPr>
          <p:cNvCxnSpPr>
            <a:cxnSpLocks/>
          </p:cNvCxnSpPr>
          <p:nvPr/>
        </p:nvCxnSpPr>
        <p:spPr>
          <a:xfrm>
            <a:off x="5935700" y="895948"/>
            <a:ext cx="188388" cy="113703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8F63A1-F090-4B49-BB80-2B51A7B7C44F}"/>
              </a:ext>
            </a:extLst>
          </p:cNvPr>
          <p:cNvCxnSpPr>
            <a:cxnSpLocks/>
          </p:cNvCxnSpPr>
          <p:nvPr/>
        </p:nvCxnSpPr>
        <p:spPr>
          <a:xfrm>
            <a:off x="5982640" y="895948"/>
            <a:ext cx="5967297" cy="106601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C854BD-506A-6040-BB28-D90733F3FA92}"/>
              </a:ext>
            </a:extLst>
          </p:cNvPr>
          <p:cNvCxnSpPr/>
          <p:nvPr/>
        </p:nvCxnSpPr>
        <p:spPr>
          <a:xfrm>
            <a:off x="5935700" y="428432"/>
            <a:ext cx="0" cy="471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19FA92E-7CAE-9444-9DF6-87322FE9CAFA}"/>
              </a:ext>
            </a:extLst>
          </p:cNvPr>
          <p:cNvCxnSpPr/>
          <p:nvPr/>
        </p:nvCxnSpPr>
        <p:spPr>
          <a:xfrm>
            <a:off x="5982640" y="428432"/>
            <a:ext cx="0" cy="471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monitor, street&#10;&#10;Description automatically generated">
            <a:extLst>
              <a:ext uri="{FF2B5EF4-FFF2-40B4-BE49-F238E27FC236}">
                <a16:creationId xmlns:a16="http://schemas.microsoft.com/office/drawing/2014/main" id="{114A0A0B-DFF6-3043-AD16-A247F6842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9017" y="5045484"/>
            <a:ext cx="281098" cy="14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5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creen&#10;&#10;Description automatically generated">
            <a:extLst>
              <a:ext uri="{FF2B5EF4-FFF2-40B4-BE49-F238E27FC236}">
                <a16:creationId xmlns:a16="http://schemas.microsoft.com/office/drawing/2014/main" id="{4775EE22-0EF1-AA40-917A-155E8551F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9" b="14206"/>
          <a:stretch/>
        </p:blipFill>
        <p:spPr>
          <a:xfrm>
            <a:off x="1671132" y="0"/>
            <a:ext cx="3769161" cy="2207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571D4A-ED66-C146-9DC0-937CEC34C2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28724" y="1"/>
            <a:ext cx="6563276" cy="685799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0795C04-38EF-7044-A437-284D29B49E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66" b="9973"/>
          <a:stretch/>
        </p:blipFill>
        <p:spPr>
          <a:xfrm>
            <a:off x="1601465" y="4507111"/>
            <a:ext cx="3940631" cy="2392784"/>
          </a:xfrm>
          <a:prstGeom prst="rect">
            <a:avLst/>
          </a:prstGeom>
        </p:spPr>
      </p:pic>
      <p:pic>
        <p:nvPicPr>
          <p:cNvPr id="10" name="Picture 9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8D5F7F13-B12C-484F-9C38-A8B7F867CF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25" b="14378"/>
          <a:stretch/>
        </p:blipFill>
        <p:spPr>
          <a:xfrm>
            <a:off x="1601465" y="2207652"/>
            <a:ext cx="3863781" cy="2234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AED177-8CD4-CE4C-AD58-1C3A4F50193F}"/>
              </a:ext>
            </a:extLst>
          </p:cNvPr>
          <p:cNvSpPr txBox="1"/>
          <p:nvPr/>
        </p:nvSpPr>
        <p:spPr>
          <a:xfrm>
            <a:off x="72242" y="286304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Helvetica" pitchFamily="2" charset="0"/>
              </a:rPr>
              <a:t>Pumpjack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0F47A-A3A4-2E43-AAEB-F406B4C8E550}"/>
              </a:ext>
            </a:extLst>
          </p:cNvPr>
          <p:cNvSpPr txBox="1"/>
          <p:nvPr/>
        </p:nvSpPr>
        <p:spPr>
          <a:xfrm>
            <a:off x="111803" y="642161"/>
            <a:ext cx="1564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Helvetica" pitchFamily="2" charset="0"/>
              </a:rPr>
              <a:t>Vibroseis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C0A697-09D3-A54C-9D92-226D9BB0F85B}"/>
              </a:ext>
            </a:extLst>
          </p:cNvPr>
          <p:cNvSpPr txBox="1"/>
          <p:nvPr/>
        </p:nvSpPr>
        <p:spPr>
          <a:xfrm>
            <a:off x="13860" y="5241838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Helvetica" pitchFamily="2" charset="0"/>
              </a:rPr>
              <a:t>Machinery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2A52D4-23CA-DD49-A261-DBD6B6E221C3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5440293" y="1103826"/>
            <a:ext cx="3881774" cy="792351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F140F88-AE04-C840-9755-44D60C789282}"/>
              </a:ext>
            </a:extLst>
          </p:cNvPr>
          <p:cNvCxnSpPr>
            <a:cxnSpLocks/>
          </p:cNvCxnSpPr>
          <p:nvPr/>
        </p:nvCxnSpPr>
        <p:spPr>
          <a:xfrm flipH="1">
            <a:off x="5387243" y="2891620"/>
            <a:ext cx="2295624" cy="1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684053-8666-2742-B090-6D7FC552F973}"/>
              </a:ext>
            </a:extLst>
          </p:cNvPr>
          <p:cNvCxnSpPr>
            <a:cxnSpLocks/>
          </p:cNvCxnSpPr>
          <p:nvPr/>
        </p:nvCxnSpPr>
        <p:spPr>
          <a:xfrm flipH="1">
            <a:off x="5465247" y="4367048"/>
            <a:ext cx="935553" cy="1247093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8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65F3-3870-7F47-8766-8C83A9DF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653077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atin typeface="Helvetica" pitchFamily="2" charset="0"/>
              </a:rPr>
              <a:t>Approach: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A31F9-B82B-5546-B9F5-0860B65D3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13308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Cast differentiating noise signals as a clustering problem.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Unsupervised / Self-Supervised</a:t>
            </a:r>
          </a:p>
          <a:p>
            <a:pPr marL="0" indent="0">
              <a:buNone/>
            </a:pPr>
            <a:r>
              <a:rPr lang="en-US" sz="3200" b="1" dirty="0">
                <a:latin typeface="Helvetica" pitchFamily="2" charset="0"/>
              </a:rPr>
              <a:t>Problem:</a:t>
            </a:r>
          </a:p>
          <a:p>
            <a:pPr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Curse of dimensionality – Spectrograms contain 5,166 features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Computationally expensive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Ineffective</a:t>
            </a:r>
          </a:p>
          <a:p>
            <a:pPr>
              <a:buFont typeface="Wingdings" pitchFamily="2" charset="2"/>
              <a:buChar char="§"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3D34D-7CA6-404D-84FE-5AB85E0A9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6"/>
          <a:stretch/>
        </p:blipFill>
        <p:spPr>
          <a:xfrm>
            <a:off x="7898942" y="3050576"/>
            <a:ext cx="3933540" cy="3789169"/>
          </a:xfrm>
          <a:prstGeom prst="rect">
            <a:avLst/>
          </a:prstGeom>
        </p:spPr>
      </p:pic>
      <p:pic>
        <p:nvPicPr>
          <p:cNvPr id="6" name="Picture 5" descr="A screen shot of a monitor&#10;&#10;Description automatically generated">
            <a:extLst>
              <a:ext uri="{FF2B5EF4-FFF2-40B4-BE49-F238E27FC236}">
                <a16:creationId xmlns:a16="http://schemas.microsoft.com/office/drawing/2014/main" id="{84922B2E-200D-D943-B4DA-EF188F531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44536"/>
            <a:ext cx="6495140" cy="324757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FCD1C7A-E891-0543-B2E4-6FE7E75021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823" b="26051"/>
          <a:stretch/>
        </p:blipFill>
        <p:spPr>
          <a:xfrm>
            <a:off x="0" y="3270501"/>
            <a:ext cx="6495140" cy="15629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31E1CE-4BE5-3842-8666-B18996BD38B2}"/>
              </a:ext>
            </a:extLst>
          </p:cNvPr>
          <p:cNvCxnSpPr/>
          <p:nvPr/>
        </p:nvCxnSpPr>
        <p:spPr>
          <a:xfrm>
            <a:off x="6829063" y="4653023"/>
            <a:ext cx="7755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DF9868-B9B5-BB4C-BF96-DDA8AEAD5BD4}"/>
              </a:ext>
            </a:extLst>
          </p:cNvPr>
          <p:cNvSpPr txBox="1"/>
          <p:nvPr/>
        </p:nvSpPr>
        <p:spPr>
          <a:xfrm>
            <a:off x="7898942" y="2727410"/>
            <a:ext cx="3933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t-SNE Data Distribution; K-means Labels</a:t>
            </a:r>
          </a:p>
          <a:p>
            <a:endParaRPr lang="en-US" dirty="0">
              <a:latin typeface="Helvetica" pitchFamily="2" charset="0"/>
            </a:endParaRPr>
          </a:p>
        </p:txBody>
      </p:sp>
      <p:pic>
        <p:nvPicPr>
          <p:cNvPr id="11" name="Picture 10" descr="A picture containing monitor, street&#10;&#10;Description automatically generated">
            <a:extLst>
              <a:ext uri="{FF2B5EF4-FFF2-40B4-BE49-F238E27FC236}">
                <a16:creationId xmlns:a16="http://schemas.microsoft.com/office/drawing/2014/main" id="{01D5A4B9-0919-2B4A-9489-F830D2902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512" y="3270501"/>
            <a:ext cx="311545" cy="156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49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1AAEC7-BEBD-1E41-B0AA-891E0D785CD8}"/>
              </a:ext>
            </a:extLst>
          </p:cNvPr>
          <p:cNvSpPr txBox="1">
            <a:spLocks/>
          </p:cNvSpPr>
          <p:nvPr/>
        </p:nvSpPr>
        <p:spPr>
          <a:xfrm>
            <a:off x="0" y="2434827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7E0B7B-3333-864B-A164-6A15DF7CBB80}"/>
              </a:ext>
            </a:extLst>
          </p:cNvPr>
          <p:cNvSpPr txBox="1">
            <a:spLocks/>
          </p:cNvSpPr>
          <p:nvPr/>
        </p:nvSpPr>
        <p:spPr>
          <a:xfrm>
            <a:off x="0" y="30976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EF2BC6-804D-B34F-B1B7-6D33454C7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7" y="991123"/>
            <a:ext cx="10515600" cy="535180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b="1" dirty="0">
                <a:latin typeface="Helvetica" pitchFamily="2" charset="0"/>
              </a:rPr>
              <a:t>Convolutional Autoencoder (CAE)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Extract features and reduce dimensions of input spectrograms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Learn to extract only the most salient features from input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Produces lower dimensional latent space that can be used to cluster more effectively</a:t>
            </a:r>
          </a:p>
          <a:p>
            <a:pPr lvl="1">
              <a:buFont typeface="Wingdings" pitchFamily="2" charset="2"/>
              <a:buChar char="§"/>
            </a:pPr>
            <a:endParaRPr lang="en-US" dirty="0">
              <a:latin typeface="Helvetica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b="1" dirty="0">
                <a:latin typeface="Helvetica" pitchFamily="2" charset="0"/>
              </a:rPr>
              <a:t>Deep Embedded Clustering</a:t>
            </a:r>
            <a:r>
              <a:rPr lang="en-US" dirty="0">
                <a:latin typeface="Helvetica" pitchFamily="2" charset="0"/>
              </a:rPr>
              <a:t>  </a:t>
            </a:r>
            <a:r>
              <a:rPr lang="en-US" b="1" dirty="0">
                <a:latin typeface="Helvetica" pitchFamily="2" charset="0"/>
              </a:rPr>
              <a:t>(DEC)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Probabilistic clustering model that assigns class labels to latent data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uses CAE as a backbone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Initialize cluster centroids with k-means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Helvetica" pitchFamily="2" charset="0"/>
              </a:rPr>
              <a:t>Iteratively update cluster centroids &amp; model parameters to increase separability between found classes.</a:t>
            </a:r>
          </a:p>
          <a:p>
            <a:pPr marL="457200" lvl="1" indent="0">
              <a:buNone/>
            </a:pPr>
            <a:endParaRPr lang="en-US" b="1" dirty="0">
              <a:latin typeface="Helvetica" pitchFamily="2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1FBF441-36DA-BB4F-A147-7EF050BD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503"/>
            <a:ext cx="10515600" cy="801151"/>
          </a:xfrm>
        </p:spPr>
        <p:txBody>
          <a:bodyPr/>
          <a:lstStyle/>
          <a:p>
            <a:r>
              <a:rPr lang="en-US" b="1" u="sng" dirty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16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61D94-30E1-8C4D-A2AF-FA0E154D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26812"/>
          </a:xfrm>
        </p:spPr>
        <p:txBody>
          <a:bodyPr/>
          <a:lstStyle/>
          <a:p>
            <a:r>
              <a:rPr lang="en-US" b="1" u="sng" dirty="0">
                <a:latin typeface="Helvetica" pitchFamily="2" charset="0"/>
              </a:rPr>
              <a:t>Convolutional Autoencoders (CAE):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31DB6-ED51-A142-A47D-FA3F14ED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5068"/>
            <a:ext cx="11887200" cy="235373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Self-supervised machine learning method</a:t>
            </a:r>
          </a:p>
          <a:p>
            <a:r>
              <a:rPr lang="en-US" dirty="0">
                <a:latin typeface="Helvetica" pitchFamily="2" charset="0"/>
              </a:rPr>
              <a:t>Autoencoders: compress images and reconstruct them based on encoded image representation (i.e. </a:t>
            </a:r>
            <a:r>
              <a:rPr lang="en-US" b="1" dirty="0">
                <a:latin typeface="Helvetica" pitchFamily="2" charset="0"/>
              </a:rPr>
              <a:t>Latent space)</a:t>
            </a:r>
          </a:p>
          <a:p>
            <a:r>
              <a:rPr lang="en-US" dirty="0" err="1">
                <a:latin typeface="Helvetica" pitchFamily="2" charset="0"/>
              </a:rPr>
              <a:t>Strided</a:t>
            </a:r>
            <a:r>
              <a:rPr lang="en-US" dirty="0">
                <a:latin typeface="Helvetica" pitchFamily="2" charset="0"/>
              </a:rPr>
              <a:t> convolutional operation </a:t>
            </a:r>
            <a:r>
              <a:rPr lang="en-US" b="1" dirty="0">
                <a:latin typeface="Helvetica" pitchFamily="2" charset="0"/>
              </a:rPr>
              <a:t>preserves local structure </a:t>
            </a:r>
            <a:r>
              <a:rPr lang="en-US" dirty="0">
                <a:latin typeface="Helvetica" pitchFamily="2" charset="0"/>
              </a:rPr>
              <a:t>of input image during </a:t>
            </a:r>
            <a:r>
              <a:rPr lang="en-US" b="1" dirty="0">
                <a:latin typeface="Helvetica" pitchFamily="2" charset="0"/>
              </a:rPr>
              <a:t>feature extraction </a:t>
            </a:r>
            <a:r>
              <a:rPr lang="en-US" dirty="0">
                <a:latin typeface="Helvetica" pitchFamily="2" charset="0"/>
              </a:rPr>
              <a:t>and </a:t>
            </a:r>
            <a:r>
              <a:rPr lang="en-US" b="1" dirty="0">
                <a:latin typeface="Helvetica" pitchFamily="2" charset="0"/>
              </a:rPr>
              <a:t>dimension reduction.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592C6-831D-5347-8453-E7715F64F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4779" y="3635604"/>
            <a:ext cx="8254027" cy="2686056"/>
          </a:xfrm>
          <a:prstGeom prst="rect">
            <a:avLst/>
          </a:prstGeom>
        </p:spPr>
      </p:pic>
      <p:pic>
        <p:nvPicPr>
          <p:cNvPr id="17" name="Picture 16" descr="A close up of a screen&#10;&#10;Description automatically generated">
            <a:extLst>
              <a:ext uri="{FF2B5EF4-FFF2-40B4-BE49-F238E27FC236}">
                <a16:creationId xmlns:a16="http://schemas.microsoft.com/office/drawing/2014/main" id="{F7E8180D-0BCB-D64F-8904-662BCB9DA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3" t="30638" r="52668" b="23357"/>
          <a:stretch/>
        </p:blipFill>
        <p:spPr>
          <a:xfrm>
            <a:off x="0" y="3995056"/>
            <a:ext cx="2051584" cy="2353733"/>
          </a:xfrm>
          <a:prstGeom prst="roundRect">
            <a:avLst>
              <a:gd name="adj" fmla="val 17238"/>
            </a:avLst>
          </a:prstGeom>
        </p:spPr>
      </p:pic>
      <p:pic>
        <p:nvPicPr>
          <p:cNvPr id="19" name="Picture 18" descr="A close up of a screen&#10;&#10;Description automatically generated">
            <a:extLst>
              <a:ext uri="{FF2B5EF4-FFF2-40B4-BE49-F238E27FC236}">
                <a16:creationId xmlns:a16="http://schemas.microsoft.com/office/drawing/2014/main" id="{C60C65FA-A7F7-114F-8839-5B72C2B11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25" t="29524" r="7143" b="24409"/>
          <a:stretch/>
        </p:blipFill>
        <p:spPr>
          <a:xfrm>
            <a:off x="10202591" y="3967927"/>
            <a:ext cx="1840994" cy="2353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546865-54B3-0149-ADF1-84BF38F900F4}"/>
              </a:ext>
            </a:extLst>
          </p:cNvPr>
          <p:cNvSpPr txBox="1"/>
          <p:nvPr/>
        </p:nvSpPr>
        <p:spPr>
          <a:xfrm>
            <a:off x="800621" y="368383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D2399-B5AC-1241-8824-07EED617397C}"/>
              </a:ext>
            </a:extLst>
          </p:cNvPr>
          <p:cNvSpPr txBox="1"/>
          <p:nvPr/>
        </p:nvSpPr>
        <p:spPr>
          <a:xfrm>
            <a:off x="10163651" y="368383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Helvetica" pitchFamily="2" charset="0"/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744363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30443</TotalTime>
  <Words>3187</Words>
  <Application>Microsoft Macintosh PowerPoint</Application>
  <PresentationFormat>Widescreen</PresentationFormat>
  <Paragraphs>407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 Light</vt:lpstr>
      <vt:lpstr>Helvetica</vt:lpstr>
      <vt:lpstr>Wingdings</vt:lpstr>
      <vt:lpstr>Office Theme</vt:lpstr>
      <vt:lpstr>Deep Clustering to Identify Sources of Urban Seismic Noise in Long Beach, California</vt:lpstr>
      <vt:lpstr>Cultural Noise:</vt:lpstr>
      <vt:lpstr>Study Area: Long Beach, CA</vt:lpstr>
      <vt:lpstr>PowerPoint Presentation</vt:lpstr>
      <vt:lpstr>Seismic Data</vt:lpstr>
      <vt:lpstr>PowerPoint Presentation</vt:lpstr>
      <vt:lpstr>Approach:</vt:lpstr>
      <vt:lpstr>Methods</vt:lpstr>
      <vt:lpstr>Convolutional Autoencoders (CAE):</vt:lpstr>
      <vt:lpstr>CAE Architecture:</vt:lpstr>
      <vt:lpstr>CAE Training Performance:</vt:lpstr>
      <vt:lpstr>Initialize  Cluster Centroids:</vt:lpstr>
      <vt:lpstr>PowerPoint Presentation</vt:lpstr>
      <vt:lpstr>Clustering Layer: </vt:lpstr>
      <vt:lpstr>DEC Training</vt:lpstr>
      <vt:lpstr>DEC Training: </vt:lpstr>
      <vt:lpstr>DEC Performance:</vt:lpstr>
      <vt:lpstr>Cluster Assignments:</vt:lpstr>
      <vt:lpstr>Timelapse</vt:lpstr>
      <vt:lpstr>t-SNE Data Visualization</vt:lpstr>
      <vt:lpstr>Conclusion: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seismic noise identified with deep embedded clustering using a dense array in Long Beach, CA </dc:title>
  <dc:subject/>
  <dc:creator>Dylan B Snover</dc:creator>
  <cp:keywords/>
  <dc:description/>
  <cp:lastModifiedBy>Dylan B Snover</cp:lastModifiedBy>
  <cp:revision>127</cp:revision>
  <dcterms:created xsi:type="dcterms:W3CDTF">2020-05-04T21:00:40Z</dcterms:created>
  <dcterms:modified xsi:type="dcterms:W3CDTF">2022-05-06T17:58:51Z</dcterms:modified>
  <cp:category/>
</cp:coreProperties>
</file>